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78" r:id="rId3"/>
    <p:sldId id="258" r:id="rId4"/>
    <p:sldId id="259" r:id="rId5"/>
    <p:sldId id="261" r:id="rId6"/>
    <p:sldId id="267" r:id="rId7"/>
    <p:sldId id="264" r:id="rId8"/>
    <p:sldId id="265" r:id="rId9"/>
    <p:sldId id="268" r:id="rId10"/>
    <p:sldId id="269" r:id="rId11"/>
    <p:sldId id="270" r:id="rId12"/>
    <p:sldId id="271" r:id="rId13"/>
    <p:sldId id="272" r:id="rId14"/>
    <p:sldId id="273" r:id="rId15"/>
    <p:sldId id="274" r:id="rId16"/>
    <p:sldId id="275" r:id="rId17"/>
    <p:sldId id="277" r:id="rId18"/>
    <p:sldId id="279" r:id="rId19"/>
    <p:sldId id="280" r:id="rId20"/>
    <p:sldId id="281" r:id="rId21"/>
    <p:sldId id="282" r:id="rId22"/>
    <p:sldId id="283" r:id="rId23"/>
    <p:sldId id="284" r:id="rId24"/>
    <p:sldId id="285" r:id="rId25"/>
    <p:sldId id="286" r:id="rId26"/>
    <p:sldId id="287" r:id="rId27"/>
    <p:sldId id="288" r:id="rId28"/>
    <p:sldId id="289" r:id="rId2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NOSoDjtUgpCM4fL39WIEjA==" hashData="mqLR5a6hBea0nuSbGMNdxQCl7Pc="/>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B05A1"/>
    <a:srgbClr val="F5FFB7"/>
    <a:srgbClr val="E7F880"/>
    <a:srgbClr val="EBFD45"/>
    <a:srgbClr val="0033CC"/>
    <a:srgbClr val="BC04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718" autoAdjust="0"/>
  </p:normalViewPr>
  <p:slideViewPr>
    <p:cSldViewPr>
      <p:cViewPr varScale="1">
        <p:scale>
          <a:sx n="99" d="100"/>
          <a:sy n="99" d="100"/>
        </p:scale>
        <p:origin x="-240"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F98861-8D36-46E1-BFDB-34ADF28E37DE}" type="datetimeFigureOut">
              <a:rPr lang="ru-RU" smtClean="0"/>
              <a:pPr/>
              <a:t>28.05.2014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1EEA0E-7BD1-4B10-B455-FF5A74474C74}" type="slidenum">
              <a:rPr lang="ru-RU" smtClean="0"/>
              <a:pPr/>
              <a:t>‹#›</a:t>
            </a:fld>
            <a:endParaRPr lang="ru-RU"/>
          </a:p>
        </p:txBody>
      </p:sp>
    </p:spTree>
    <p:extLst>
      <p:ext uri="{BB962C8B-B14F-4D97-AF65-F5344CB8AC3E}">
        <p14:creationId xmlns:p14="http://schemas.microsoft.com/office/powerpoint/2010/main" val="1480947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C1EEA0E-7BD1-4B10-B455-FF5A74474C74}" type="slidenum">
              <a:rPr lang="ru-RU" smtClean="0"/>
              <a:pPr/>
              <a:t>6</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C1EEA0E-7BD1-4B10-B455-FF5A74474C74}" type="slidenum">
              <a:rPr lang="ru-RU" smtClean="0"/>
              <a:pPr/>
              <a:t>7</a:t>
            </a:fld>
            <a:endParaRPr lang="ru-RU"/>
          </a:p>
        </p:txBody>
      </p:sp>
    </p:spTree>
    <p:extLst>
      <p:ext uri="{BB962C8B-B14F-4D97-AF65-F5344CB8AC3E}">
        <p14:creationId xmlns:p14="http://schemas.microsoft.com/office/powerpoint/2010/main" val="3348702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C1EEA0E-7BD1-4B10-B455-FF5A74474C74}" type="slidenum">
              <a:rPr lang="ru-RU" smtClean="0"/>
              <a:pPr/>
              <a:t>10</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C1EEA0E-7BD1-4B10-B455-FF5A74474C74}" type="slidenum">
              <a:rPr lang="ru-RU" smtClean="0"/>
              <a:pPr/>
              <a:t>15</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C1EEA0E-7BD1-4B10-B455-FF5A74474C74}" type="slidenum">
              <a:rPr lang="ru-RU" smtClean="0"/>
              <a:pPr/>
              <a:t>23</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B2E417E-3F5F-458C-8CBA-951C6603B23F}" type="datetimeFigureOut">
              <a:rPr lang="ru-RU" smtClean="0"/>
              <a:pPr/>
              <a:t>28.05.2014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C253E07-77B6-4F47-84E1-3CA03F9F5347}" type="slidenum">
              <a:rPr lang="ru-RU" smtClean="0"/>
              <a:pPr/>
              <a:t>‹#›</a:t>
            </a:fld>
            <a:endParaRPr lang="ru-RU"/>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B2E417E-3F5F-458C-8CBA-951C6603B23F}" type="datetimeFigureOut">
              <a:rPr lang="ru-RU" smtClean="0"/>
              <a:pPr/>
              <a:t>28.05.2014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C253E07-77B6-4F47-84E1-3CA03F9F5347}" type="slidenum">
              <a:rPr lang="ru-RU" smtClean="0"/>
              <a:pPr/>
              <a:t>‹#›</a:t>
            </a:fld>
            <a:endParaRPr lang="ru-RU"/>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B2E417E-3F5F-458C-8CBA-951C6603B23F}" type="datetimeFigureOut">
              <a:rPr lang="ru-RU" smtClean="0"/>
              <a:pPr/>
              <a:t>28.05.2014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C253E07-77B6-4F47-84E1-3CA03F9F5347}" type="slidenum">
              <a:rPr lang="ru-RU" smtClean="0"/>
              <a:pPr/>
              <a:t>‹#›</a:t>
            </a:fld>
            <a:endParaRPr lang="ru-RU"/>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B2E417E-3F5F-458C-8CBA-951C6603B23F}" type="datetimeFigureOut">
              <a:rPr lang="ru-RU" smtClean="0"/>
              <a:pPr/>
              <a:t>28.05.2014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C253E07-77B6-4F47-84E1-3CA03F9F5347}" type="slidenum">
              <a:rPr lang="ru-RU" smtClean="0"/>
              <a:pPr/>
              <a:t>‹#›</a:t>
            </a:fld>
            <a:endParaRPr lang="ru-RU"/>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B2E417E-3F5F-458C-8CBA-951C6603B23F}" type="datetimeFigureOut">
              <a:rPr lang="ru-RU" smtClean="0"/>
              <a:pPr/>
              <a:t>28.05.2014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C253E07-77B6-4F47-84E1-3CA03F9F5347}" type="slidenum">
              <a:rPr lang="ru-RU" smtClean="0"/>
              <a:pPr/>
              <a:t>‹#›</a:t>
            </a:fld>
            <a:endParaRPr lang="ru-RU"/>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B2E417E-3F5F-458C-8CBA-951C6603B23F}" type="datetimeFigureOut">
              <a:rPr lang="ru-RU" smtClean="0"/>
              <a:pPr/>
              <a:t>28.05.2014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C253E07-77B6-4F47-84E1-3CA03F9F5347}" type="slidenum">
              <a:rPr lang="ru-RU" smtClean="0"/>
              <a:pPr/>
              <a:t>‹#›</a:t>
            </a:fld>
            <a:endParaRPr lang="ru-RU"/>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B2E417E-3F5F-458C-8CBA-951C6603B23F}" type="datetimeFigureOut">
              <a:rPr lang="ru-RU" smtClean="0"/>
              <a:pPr/>
              <a:t>28.05.2014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C253E07-77B6-4F47-84E1-3CA03F9F5347}" type="slidenum">
              <a:rPr lang="ru-RU" smtClean="0"/>
              <a:pPr/>
              <a:t>‹#›</a:t>
            </a:fld>
            <a:endParaRPr lang="ru-RU"/>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B2E417E-3F5F-458C-8CBA-951C6603B23F}" type="datetimeFigureOut">
              <a:rPr lang="ru-RU" smtClean="0"/>
              <a:pPr/>
              <a:t>28.05.2014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C253E07-77B6-4F47-84E1-3CA03F9F5347}" type="slidenum">
              <a:rPr lang="ru-RU" smtClean="0"/>
              <a:pPr/>
              <a:t>‹#›</a:t>
            </a:fld>
            <a:endParaRPr lang="ru-RU"/>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B2E417E-3F5F-458C-8CBA-951C6603B23F}" type="datetimeFigureOut">
              <a:rPr lang="ru-RU" smtClean="0"/>
              <a:pPr/>
              <a:t>28.05.2014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C253E07-77B6-4F47-84E1-3CA03F9F5347}" type="slidenum">
              <a:rPr lang="ru-RU" smtClean="0"/>
              <a:pPr/>
              <a:t>‹#›</a:t>
            </a:fld>
            <a:endParaRPr lang="ru-RU"/>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B2E417E-3F5F-458C-8CBA-951C6603B23F}" type="datetimeFigureOut">
              <a:rPr lang="ru-RU" smtClean="0"/>
              <a:pPr/>
              <a:t>28.05.2014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C253E07-77B6-4F47-84E1-3CA03F9F5347}" type="slidenum">
              <a:rPr lang="ru-RU" smtClean="0"/>
              <a:pPr/>
              <a:t>‹#›</a:t>
            </a:fld>
            <a:endParaRPr lang="ru-RU"/>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B2E417E-3F5F-458C-8CBA-951C6603B23F}" type="datetimeFigureOut">
              <a:rPr lang="ru-RU" smtClean="0"/>
              <a:pPr/>
              <a:t>28.05.2014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C253E07-77B6-4F47-84E1-3CA03F9F5347}" type="slidenum">
              <a:rPr lang="ru-RU" smtClean="0"/>
              <a:pPr/>
              <a:t>‹#›</a:t>
            </a:fld>
            <a:endParaRPr lang="ru-RU"/>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2E417E-3F5F-458C-8CBA-951C6603B23F}" type="datetimeFigureOut">
              <a:rPr lang="ru-RU" smtClean="0"/>
              <a:pPr/>
              <a:t>28.05.2014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253E07-77B6-4F47-84E1-3CA03F9F5347}"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3.jpeg"/><Relationship Id="rId11" Type="http://schemas.openxmlformats.org/officeDocument/2006/relationships/hyperlink" Target="http://www.youtube.com/watch?v=76yl_BdYveI" TargetMode="External"/><Relationship Id="rId5" Type="http://schemas.openxmlformats.org/officeDocument/2006/relationships/image" Target="../media/image32.jpeg"/><Relationship Id="rId10" Type="http://schemas.openxmlformats.org/officeDocument/2006/relationships/image" Target="../media/image37.jpeg"/><Relationship Id="rId4" Type="http://schemas.openxmlformats.org/officeDocument/2006/relationships/image" Target="../media/image31.jpeg"/><Relationship Id="rId9" Type="http://schemas.openxmlformats.org/officeDocument/2006/relationships/image" Target="../media/image36.jpeg"/></Relationships>
</file>

<file path=ppt/slides/_rels/slide11.xml.rels><?xml version="1.0" encoding="UTF-8" standalone="yes"?>
<Relationships xmlns="http://schemas.openxmlformats.org/package/2006/relationships"><Relationship Id="rId8" Type="http://schemas.openxmlformats.org/officeDocument/2006/relationships/hyperlink" Target="http://www.youtube.com/watch?v=Hu2WcQ4Et6o" TargetMode="External"/><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12.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jpeg"/><Relationship Id="rId7" Type="http://schemas.openxmlformats.org/officeDocument/2006/relationships/image" Target="../media/image49.jpeg"/><Relationship Id="rId12" Type="http://schemas.openxmlformats.org/officeDocument/2006/relationships/hyperlink" Target="http://www.youtube.com/watch?v=GOxiYUlQkgI" TargetMode="External"/><Relationship Id="rId2" Type="http://schemas.openxmlformats.org/officeDocument/2006/relationships/image" Target="../media/image44.jpeg"/><Relationship Id="rId1" Type="http://schemas.openxmlformats.org/officeDocument/2006/relationships/slideLayout" Target="../slideLayouts/slideLayout7.xml"/><Relationship Id="rId6" Type="http://schemas.openxmlformats.org/officeDocument/2006/relationships/image" Target="../media/image48.jpeg"/><Relationship Id="rId11" Type="http://schemas.openxmlformats.org/officeDocument/2006/relationships/image" Target="../media/image53.jpeg"/><Relationship Id="rId5" Type="http://schemas.openxmlformats.org/officeDocument/2006/relationships/image" Target="../media/image47.jpeg"/><Relationship Id="rId10" Type="http://schemas.openxmlformats.org/officeDocument/2006/relationships/image" Target="../media/image52.png"/><Relationship Id="rId4" Type="http://schemas.openxmlformats.org/officeDocument/2006/relationships/image" Target="../media/image46.jpeg"/><Relationship Id="rId9" Type="http://schemas.openxmlformats.org/officeDocument/2006/relationships/image" Target="../media/image51.png"/></Relationships>
</file>

<file path=ppt/slides/_rels/slide1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6.jpeg"/><Relationship Id="rId1" Type="http://schemas.openxmlformats.org/officeDocument/2006/relationships/slideLayout" Target="../slideLayouts/slideLayout7.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57.jpeg"/></Relationships>
</file>

<file path=ppt/slides/_rels/slide15.xml.rels><?xml version="1.0" encoding="UTF-8" standalone="yes"?>
<Relationships xmlns="http://schemas.openxmlformats.org/package/2006/relationships"><Relationship Id="rId8" Type="http://schemas.openxmlformats.org/officeDocument/2006/relationships/image" Target="../media/image64.jpeg"/><Relationship Id="rId3" Type="http://schemas.openxmlformats.org/officeDocument/2006/relationships/image" Target="../media/image54.jpeg"/><Relationship Id="rId7" Type="http://schemas.openxmlformats.org/officeDocument/2006/relationships/image" Target="../media/image63.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2.jpeg"/><Relationship Id="rId5" Type="http://schemas.openxmlformats.org/officeDocument/2006/relationships/image" Target="../media/image61.jpeg"/><Relationship Id="rId4" Type="http://schemas.openxmlformats.org/officeDocument/2006/relationships/image" Target="../media/image60.jpeg"/><Relationship Id="rId9" Type="http://schemas.openxmlformats.org/officeDocument/2006/relationships/hyperlink" Target="http://www.youtube.com/watch?v=Kh4pFYVneX8"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hyperlink" Target="http://www.youtube.com/watch?v=T08MbrI_ydg" TargetMode="External"/><Relationship Id="rId3" Type="http://schemas.openxmlformats.org/officeDocument/2006/relationships/image" Target="../media/image67.jpeg"/><Relationship Id="rId7" Type="http://schemas.openxmlformats.org/officeDocument/2006/relationships/image" Target="../media/image71.jpeg"/><Relationship Id="rId2" Type="http://schemas.openxmlformats.org/officeDocument/2006/relationships/image" Target="../media/image65.jpeg"/><Relationship Id="rId1" Type="http://schemas.openxmlformats.org/officeDocument/2006/relationships/slideLayout" Target="../slideLayouts/slideLayout7.xml"/><Relationship Id="rId6" Type="http://schemas.openxmlformats.org/officeDocument/2006/relationships/image" Target="../media/image70.jpeg"/><Relationship Id="rId5" Type="http://schemas.openxmlformats.org/officeDocument/2006/relationships/image" Target="../media/image69.jpeg"/><Relationship Id="rId4" Type="http://schemas.openxmlformats.org/officeDocument/2006/relationships/image" Target="../media/image68.jpeg"/></Relationships>
</file>

<file path=ppt/slides/_rels/slide18.xml.rels><?xml version="1.0" encoding="UTF-8" standalone="yes"?>
<Relationships xmlns="http://schemas.openxmlformats.org/package/2006/relationships"><Relationship Id="rId3" Type="http://schemas.openxmlformats.org/officeDocument/2006/relationships/image" Target="../media/image72.jpeg"/><Relationship Id="rId7" Type="http://schemas.openxmlformats.org/officeDocument/2006/relationships/image" Target="../media/image76.jpeg"/><Relationship Id="rId2" Type="http://schemas.openxmlformats.org/officeDocument/2006/relationships/image" Target="../media/image65.jpeg"/><Relationship Id="rId1" Type="http://schemas.openxmlformats.org/officeDocument/2006/relationships/slideLayout" Target="../slideLayouts/slideLayout7.xml"/><Relationship Id="rId6" Type="http://schemas.openxmlformats.org/officeDocument/2006/relationships/image" Target="../media/image75.jpeg"/><Relationship Id="rId5" Type="http://schemas.openxmlformats.org/officeDocument/2006/relationships/image" Target="../media/image74.jpeg"/><Relationship Id="rId4" Type="http://schemas.openxmlformats.org/officeDocument/2006/relationships/image" Target="../media/image73.jpeg"/></Relationships>
</file>

<file path=ppt/slides/_rels/slide19.xml.rels><?xml version="1.0" encoding="UTF-8" standalone="yes"?>
<Relationships xmlns="http://schemas.openxmlformats.org/package/2006/relationships"><Relationship Id="rId8" Type="http://schemas.openxmlformats.org/officeDocument/2006/relationships/image" Target="../media/image82.jpeg"/><Relationship Id="rId3" Type="http://schemas.openxmlformats.org/officeDocument/2006/relationships/image" Target="../media/image77.jpeg"/><Relationship Id="rId7" Type="http://schemas.openxmlformats.org/officeDocument/2006/relationships/image" Target="../media/image81.jpeg"/><Relationship Id="rId2" Type="http://schemas.openxmlformats.org/officeDocument/2006/relationships/image" Target="../media/image65.jpeg"/><Relationship Id="rId1" Type="http://schemas.openxmlformats.org/officeDocument/2006/relationships/slideLayout" Target="../slideLayouts/slideLayout7.xml"/><Relationship Id="rId6" Type="http://schemas.openxmlformats.org/officeDocument/2006/relationships/image" Target="../media/image80.jpeg"/><Relationship Id="rId5" Type="http://schemas.openxmlformats.org/officeDocument/2006/relationships/image" Target="../media/image79.gif"/><Relationship Id="rId4" Type="http://schemas.openxmlformats.org/officeDocument/2006/relationships/image" Target="../media/image78.jpeg"/><Relationship Id="rId9" Type="http://schemas.openxmlformats.org/officeDocument/2006/relationships/hyperlink" Target="http://www.youtube.com/watch?v=XjATDV2wIog" TargetMode="Externa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slide" Target="slide16.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slide" Target="slide13.xml"/><Relationship Id="rId5" Type="http://schemas.openxmlformats.org/officeDocument/2006/relationships/slide" Target="slide9.xml"/><Relationship Id="rId4" Type="http://schemas.openxmlformats.org/officeDocument/2006/relationships/slide" Target="slide6.xml"/></Relationships>
</file>

<file path=ppt/slides/_rels/slide20.xml.rels><?xml version="1.0" encoding="UTF-8" standalone="yes"?>
<Relationships xmlns="http://schemas.openxmlformats.org/package/2006/relationships"><Relationship Id="rId8" Type="http://schemas.openxmlformats.org/officeDocument/2006/relationships/image" Target="../media/image88.jpeg"/><Relationship Id="rId3" Type="http://schemas.openxmlformats.org/officeDocument/2006/relationships/image" Target="../media/image83.jpeg"/><Relationship Id="rId7" Type="http://schemas.openxmlformats.org/officeDocument/2006/relationships/image" Target="../media/image87.jpeg"/><Relationship Id="rId2" Type="http://schemas.openxmlformats.org/officeDocument/2006/relationships/image" Target="../media/image65.jpeg"/><Relationship Id="rId1" Type="http://schemas.openxmlformats.org/officeDocument/2006/relationships/slideLayout" Target="../slideLayouts/slideLayout7.xml"/><Relationship Id="rId6" Type="http://schemas.openxmlformats.org/officeDocument/2006/relationships/image" Target="../media/image86.jpeg"/><Relationship Id="rId5" Type="http://schemas.openxmlformats.org/officeDocument/2006/relationships/image" Target="../media/image85.jpeg"/><Relationship Id="rId10" Type="http://schemas.openxmlformats.org/officeDocument/2006/relationships/hyperlink" Target="http://www.youtube.com/watch?v=g3LwLtYPE8E" TargetMode="External"/><Relationship Id="rId4" Type="http://schemas.openxmlformats.org/officeDocument/2006/relationships/image" Target="../media/image84.jpeg"/><Relationship Id="rId9" Type="http://schemas.openxmlformats.org/officeDocument/2006/relationships/image" Target="../media/image89.jpeg"/></Relationships>
</file>

<file path=ppt/slides/_rels/slide21.xml.rels><?xml version="1.0" encoding="UTF-8" standalone="yes"?>
<Relationships xmlns="http://schemas.openxmlformats.org/package/2006/relationships"><Relationship Id="rId8" Type="http://schemas.openxmlformats.org/officeDocument/2006/relationships/hyperlink" Target="http://www.youtube.com/watch?v=B6X1EQD32vM" TargetMode="External"/><Relationship Id="rId3" Type="http://schemas.openxmlformats.org/officeDocument/2006/relationships/image" Target="../media/image90.jpeg"/><Relationship Id="rId7" Type="http://schemas.openxmlformats.org/officeDocument/2006/relationships/image" Target="../media/image70.jpeg"/><Relationship Id="rId2" Type="http://schemas.openxmlformats.org/officeDocument/2006/relationships/image" Target="../media/image65.jpeg"/><Relationship Id="rId1" Type="http://schemas.openxmlformats.org/officeDocument/2006/relationships/slideLayout" Target="../slideLayouts/slideLayout7.xml"/><Relationship Id="rId6" Type="http://schemas.openxmlformats.org/officeDocument/2006/relationships/image" Target="../media/image93.jpeg"/><Relationship Id="rId5" Type="http://schemas.openxmlformats.org/officeDocument/2006/relationships/image" Target="../media/image92.jpeg"/><Relationship Id="rId4" Type="http://schemas.openxmlformats.org/officeDocument/2006/relationships/image" Target="../media/image91.jpeg"/></Relationships>
</file>

<file path=ppt/slides/_rels/slide22.xml.rels><?xml version="1.0" encoding="UTF-8" standalone="yes"?>
<Relationships xmlns="http://schemas.openxmlformats.org/package/2006/relationships"><Relationship Id="rId8" Type="http://schemas.openxmlformats.org/officeDocument/2006/relationships/image" Target="../media/image99.jpeg"/><Relationship Id="rId3" Type="http://schemas.openxmlformats.org/officeDocument/2006/relationships/image" Target="../media/image94.jpeg"/><Relationship Id="rId7" Type="http://schemas.openxmlformats.org/officeDocument/2006/relationships/image" Target="../media/image98.jpeg"/><Relationship Id="rId2" Type="http://schemas.openxmlformats.org/officeDocument/2006/relationships/image" Target="../media/image65.jpeg"/><Relationship Id="rId1" Type="http://schemas.openxmlformats.org/officeDocument/2006/relationships/slideLayout" Target="../slideLayouts/slideLayout7.xml"/><Relationship Id="rId6" Type="http://schemas.openxmlformats.org/officeDocument/2006/relationships/image" Target="../media/image97.jpeg"/><Relationship Id="rId11" Type="http://schemas.openxmlformats.org/officeDocument/2006/relationships/hyperlink" Target="http://www.youtube.com/watch?v=I4pyb3ZHB7g" TargetMode="External"/><Relationship Id="rId5" Type="http://schemas.openxmlformats.org/officeDocument/2006/relationships/image" Target="../media/image96.jpeg"/><Relationship Id="rId10" Type="http://schemas.openxmlformats.org/officeDocument/2006/relationships/image" Target="../media/image101.jpeg"/><Relationship Id="rId4" Type="http://schemas.openxmlformats.org/officeDocument/2006/relationships/image" Target="../media/image95.jpeg"/><Relationship Id="rId9" Type="http://schemas.openxmlformats.org/officeDocument/2006/relationships/image" Target="../media/image100.jpeg"/></Relationships>
</file>

<file path=ppt/slides/_rels/slide23.xml.rels><?xml version="1.0" encoding="UTF-8" standalone="yes"?>
<Relationships xmlns="http://schemas.openxmlformats.org/package/2006/relationships"><Relationship Id="rId8" Type="http://schemas.openxmlformats.org/officeDocument/2006/relationships/image" Target="../media/image106.jpeg"/><Relationship Id="rId3" Type="http://schemas.openxmlformats.org/officeDocument/2006/relationships/image" Target="../media/image1.jpeg"/><Relationship Id="rId7" Type="http://schemas.openxmlformats.org/officeDocument/2006/relationships/image" Target="../media/image105.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04.jpeg"/><Relationship Id="rId5" Type="http://schemas.openxmlformats.org/officeDocument/2006/relationships/image" Target="../media/image103.jpeg"/><Relationship Id="rId4" Type="http://schemas.openxmlformats.org/officeDocument/2006/relationships/image" Target="../media/image102.jpeg"/><Relationship Id="rId9" Type="http://schemas.openxmlformats.org/officeDocument/2006/relationships/image" Target="../media/image107.gif"/></Relationships>
</file>

<file path=ppt/slides/_rels/slide24.xml.rels><?xml version="1.0" encoding="UTF-8" standalone="yes"?>
<Relationships xmlns="http://schemas.openxmlformats.org/package/2006/relationships"><Relationship Id="rId2" Type="http://schemas.openxmlformats.org/officeDocument/2006/relationships/image" Target="../media/image10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0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image" Target="../media/image10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0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0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hyperlink" Target="http://images.yandex.ru/yandsearch?source=wiz&amp;fp=0&amp;text=%D0%BA%D0%B0%D0%BA%20%D1%82%D0%B0%D0%BD%D1%86%D0%B5%D0%B2%D0%B0%D1%82%D1%8C%20%D0%B2%D0%B0%D0%BB%D1%8C%D1%81%20%D0%B2%20%D0%BA%D0%B0%D1%80%D1%82%D0%B8%D0%BD%D0%BA%D0%B0%D1%85&amp;noreask=1&amp;pos=2&amp;lr=15&amp;rpt=simage&amp;uinfo=ww-1349-wh-622-fw-1124-fh-448-pd-1&amp;img_url=http://userserve-ak.last.fm/serve/126/37672095.jpg" TargetMode="External"/><Relationship Id="rId7" Type="http://schemas.openxmlformats.org/officeDocument/2006/relationships/hyperlink" Target="http://images.yandex.ru/yandsearch?source=wiz&amp;fp=4&amp;uinfo=ww-1349-wh-622-fw-1124-fh-448-pd-1&amp;p=4&amp;text=18%20%D0%B2%D0%B5%D0%BA%20%D1%84%D1%80%D0%B0%D0%BD%D1%86%D0%B8%D1%8F%20%D0%B2%D0%B0%D0%BB%D1%8C%D1%81%20%D0%B2%20%D0%BA%D0%B0%D1%80%D1%82%D0%B8%D0%BD%D0%BA%D0%B0%D1%85&amp;noreask=1&amp;pos=128&amp;rpt=simage&amp;lr=15&amp;img_url=http://img0.liveinternet.ru/images/attach/c/1/48/804/48804152_1253194439_11.jpg" TargetMode="External"/><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hyperlink" Target="http://images.yandex.ru/yandsearch?text=18%20%D0%B2%D0%B5%D0%BA%20%D1%84%D1%80%D0%B0%D0%BD%D1%86%D0%B8%D1%8F%20%D0%B2%D0%B0%D0%BB%D1%8C%D1%81%20%D0%B2%20%D0%BA%D0%B0%D1%80%D1%82%D0%B8%D0%BD%D0%BA%D0%B0%D1%85&amp;img_url=http://upload.wikimedia.org/wikipedia/commons/thumb/d/dd/Guillaume_Almanach.jpg/180px-Guillaume_Almanach.jpg&amp;pos=7&amp;rpt=simage&amp;lr=15&amp;noreask=1&amp;source=wiz" TargetMode="Externa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hyperlink" Target="http://images.yandex.ru/yandsearch?source=wiz&amp;fp=0&amp;text=%D0%B2%D0%B0%D0%BB%D1%8C%D1%81%20%D0%B2%20%D1%80%D0%BE%D1%81%D1%81%D0%B8%D0%B8%2019%20%D0%B2%D0%B5%D0%BA%20%D0%B2%20%D0%BA%D0%B0%D1%80%D1%82%D0%B8%D0%BD%D0%BA%D0%B0%D1%85&amp;noreask=1&amp;pos=1&amp;lr=15&amp;rpt=simage&amp;uinfo=ww-1349-wh-622-fw-1124-fh-448-pd-1&amp;img_url=http://www.perekop.info/wp-content/uploads/ballroom-dance-waltz.jpg" TargetMode="External"/><Relationship Id="rId7"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5.jpeg"/><Relationship Id="rId7"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hyperlink" Target="http://images.yandex.ru/yandsearch?source=wiz&amp;fp=0&amp;text=%D0%BF%D0%B0%D0%BC%D1%8F%D1%82%D0%BD%D0%B8%D0%BA%20%D1%88%D1%82%D1%80%D0%B0%D1%83%D1%81%D1%83%20%D0%B2%20%D0%B2%D0%B5%D0%BD%D0%B5%20%D1%84%D0%BE%D1%82%D0%BE&amp;noreask=1&amp;pos=28&amp;lr=15&amp;rpt=simage&amp;uinfo=ww-1349-wh-622-fw-1124-fh-448-pd-1&amp;img_url=http://img.tourister.ru/files/2/9/1/6/7/8/7/clones/300_200_thumb.jpg" TargetMode="External"/><Relationship Id="rId7" Type="http://schemas.openxmlformats.org/officeDocument/2006/relationships/image" Target="../media/image25.jpe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10" Type="http://schemas.openxmlformats.org/officeDocument/2006/relationships/hyperlink" Target="http://www.youtube.com/watch?v=w2znyzrtl_o" TargetMode="External"/><Relationship Id="rId4" Type="http://schemas.openxmlformats.org/officeDocument/2006/relationships/image" Target="../media/image22.jpeg"/><Relationship Id="rId9" Type="http://schemas.openxmlformats.org/officeDocument/2006/relationships/image" Target="../media/image27.jpeg"/></Relationships>
</file>

<file path=ppt/slides/_rels/slide9.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2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5</a:t>
            </a:r>
            <a:endParaRPr lang="ru-RU" dirty="0"/>
          </a:p>
        </p:txBody>
      </p:sp>
      <p:sp>
        <p:nvSpPr>
          <p:cNvPr id="3" name="Подзаголовок 2"/>
          <p:cNvSpPr>
            <a:spLocks noGrp="1"/>
          </p:cNvSpPr>
          <p:nvPr>
            <p:ph type="subTitle" idx="1"/>
          </p:nvPr>
        </p:nvSpPr>
        <p:spPr/>
        <p:txBody>
          <a:bodyPr/>
          <a:lstStyle/>
          <a:p>
            <a:endParaRPr lang="ru-RU"/>
          </a:p>
        </p:txBody>
      </p:sp>
      <p:pic>
        <p:nvPicPr>
          <p:cNvPr id="1026" name="Picture 2" descr="D:\11.Разное по отделу\Фон\фоны ВАЛЬС\0001-001-Rol-muzyki-v-pesakh-A_N_Ostrovskogo.jpg"/>
          <p:cNvPicPr>
            <a:picLocks noChangeAspect="1" noChangeArrowheads="1"/>
          </p:cNvPicPr>
          <p:nvPr/>
        </p:nvPicPr>
        <p:blipFill>
          <a:blip r:embed="rId2"/>
          <a:srcRect/>
          <a:stretch>
            <a:fillRect/>
          </a:stretch>
        </p:blipFill>
        <p:spPr bwMode="auto">
          <a:xfrm>
            <a:off x="-91988" y="0"/>
            <a:ext cx="9235988" cy="6858000"/>
          </a:xfrm>
          <a:prstGeom prst="rect">
            <a:avLst/>
          </a:prstGeom>
          <a:noFill/>
        </p:spPr>
      </p:pic>
      <p:pic>
        <p:nvPicPr>
          <p:cNvPr id="1028" name="Picture 4" descr="C:\Documents and Settings\Кармазина.TBC\Рабочий стол\ТЕКУЩЕЕ\приглашение к вальсу иллюстрации\tanec_vals_1.jpg"/>
          <p:cNvPicPr>
            <a:picLocks noChangeAspect="1" noChangeArrowheads="1"/>
          </p:cNvPicPr>
          <p:nvPr/>
        </p:nvPicPr>
        <p:blipFill>
          <a:blip r:embed="rId3"/>
          <a:srcRect/>
          <a:stretch>
            <a:fillRect/>
          </a:stretch>
        </p:blipFill>
        <p:spPr bwMode="auto">
          <a:xfrm>
            <a:off x="0" y="1571612"/>
            <a:ext cx="3429024" cy="4143404"/>
          </a:xfrm>
          <a:prstGeom prst="ellipse">
            <a:avLst/>
          </a:prstGeom>
          <a:ln>
            <a:noFill/>
          </a:ln>
          <a:effectLst>
            <a:softEdge rad="112500"/>
          </a:effectLst>
        </p:spPr>
      </p:pic>
      <p:sp>
        <p:nvSpPr>
          <p:cNvPr id="6" name="Прямоугольник 5"/>
          <p:cNvSpPr/>
          <p:nvPr/>
        </p:nvSpPr>
        <p:spPr>
          <a:xfrm>
            <a:off x="2786050" y="214290"/>
            <a:ext cx="6215106" cy="1877437"/>
          </a:xfrm>
          <a:prstGeom prst="rect">
            <a:avLst/>
          </a:prstGeom>
        </p:spPr>
        <p:txBody>
          <a:bodyPr wrap="square">
            <a:spAutoFit/>
          </a:bodyPr>
          <a:lstStyle/>
          <a:p>
            <a:pPr algn="ctr"/>
            <a:r>
              <a:rPr lang="ru-RU" sz="2000" b="1" dirty="0" smtClean="0">
                <a:solidFill>
                  <a:schemeClr val="tx2">
                    <a:lumMod val="75000"/>
                  </a:schemeClr>
                </a:solidFill>
              </a:rPr>
              <a:t>                   </a:t>
            </a:r>
            <a:r>
              <a:rPr lang="ru-RU" sz="1600" b="1" dirty="0" smtClean="0">
                <a:solidFill>
                  <a:schemeClr val="tx2">
                    <a:lumMod val="75000"/>
                  </a:schemeClr>
                </a:solidFill>
              </a:rPr>
              <a:t>МУНИЦИПАЛЬНОЕ УЧРЕЖДЕНИЕ КУЛЬТУРЫ</a:t>
            </a:r>
          </a:p>
          <a:p>
            <a:pPr algn="ctr"/>
            <a:r>
              <a:rPr lang="ru-RU" sz="1600" b="1" dirty="0" smtClean="0">
                <a:solidFill>
                  <a:schemeClr val="tx2">
                    <a:lumMod val="75000"/>
                  </a:schemeClr>
                </a:solidFill>
              </a:rPr>
              <a:t>                               «ТУЛЬСКАЯ БИБЛИОТЕЧНАЯ СИСТЕМА»</a:t>
            </a:r>
          </a:p>
          <a:p>
            <a:endParaRPr lang="ru-RU" sz="1600" b="1" dirty="0" smtClean="0">
              <a:solidFill>
                <a:schemeClr val="tx2">
                  <a:lumMod val="75000"/>
                </a:schemeClr>
              </a:solidFill>
            </a:endParaRPr>
          </a:p>
          <a:p>
            <a:pPr algn="ctr"/>
            <a:r>
              <a:rPr lang="ru-RU" sz="1600" b="1" dirty="0" smtClean="0">
                <a:solidFill>
                  <a:schemeClr val="tx2">
                    <a:lumMod val="75000"/>
                  </a:schemeClr>
                </a:solidFill>
              </a:rPr>
              <a:t>                               ЦЕНТРАЛЬНАЯ ГОРОДСКАЯ БИБЛИОТЕКА </a:t>
            </a:r>
          </a:p>
          <a:p>
            <a:pPr algn="ctr"/>
            <a:r>
              <a:rPr lang="ru-RU" sz="1600" b="1" dirty="0" smtClean="0">
                <a:solidFill>
                  <a:schemeClr val="tx2">
                    <a:lumMod val="75000"/>
                  </a:schemeClr>
                </a:solidFill>
              </a:rPr>
              <a:t>                                                                          им. Л.Н. ТОЛСТОГО</a:t>
            </a:r>
          </a:p>
          <a:p>
            <a:pPr algn="ctr"/>
            <a:endParaRPr lang="ru-RU" sz="1600" b="1" dirty="0" smtClean="0">
              <a:solidFill>
                <a:schemeClr val="tx2">
                  <a:lumMod val="75000"/>
                </a:schemeClr>
              </a:solidFill>
            </a:endParaRPr>
          </a:p>
          <a:p>
            <a:pPr algn="ctr"/>
            <a:r>
              <a:rPr lang="ru-RU" sz="1400" b="1" dirty="0" smtClean="0">
                <a:solidFill>
                  <a:schemeClr val="tx2">
                    <a:lumMod val="75000"/>
                  </a:schemeClr>
                </a:solidFill>
              </a:rPr>
              <a:t>                                                                    МУЗЫКАЛЬНЫЙ АБОНЕМЕНТ </a:t>
            </a:r>
          </a:p>
        </p:txBody>
      </p:sp>
      <p:sp>
        <p:nvSpPr>
          <p:cNvPr id="10" name="Прямоугольник 9"/>
          <p:cNvSpPr/>
          <p:nvPr/>
        </p:nvSpPr>
        <p:spPr>
          <a:xfrm>
            <a:off x="3143240" y="2357430"/>
            <a:ext cx="5879994" cy="2308324"/>
          </a:xfrm>
          <a:prstGeom prst="rect">
            <a:avLst/>
          </a:prstGeom>
        </p:spPr>
        <p:txBody>
          <a:bodyPr wrap="square">
            <a:spAutoFit/>
          </a:bodyPr>
          <a:lstStyle/>
          <a:p>
            <a:pPr algn="ctr"/>
            <a:r>
              <a:rPr lang="ru-RU" sz="7200" b="1" dirty="0" smtClean="0">
                <a:solidFill>
                  <a:srgbClr val="C00000"/>
                </a:solidFill>
                <a:effectLst>
                  <a:outerShdw blurRad="38100" dist="38100" dir="2700000" algn="tl">
                    <a:srgbClr val="000000">
                      <a:alpha val="43137"/>
                    </a:srgbClr>
                  </a:outerShdw>
                </a:effectLst>
                <a:latin typeface="a_Romanus" pitchFamily="82" charset="-52"/>
              </a:rPr>
              <a:t>Приглашение</a:t>
            </a:r>
          </a:p>
          <a:p>
            <a:pPr algn="ctr"/>
            <a:r>
              <a:rPr lang="ru-RU" sz="7200" b="1" dirty="0" smtClean="0">
                <a:solidFill>
                  <a:srgbClr val="C00000"/>
                </a:solidFill>
                <a:effectLst>
                  <a:outerShdw blurRad="38100" dist="38100" dir="2700000" algn="tl">
                    <a:srgbClr val="000000">
                      <a:alpha val="43137"/>
                    </a:srgbClr>
                  </a:outerShdw>
                </a:effectLst>
                <a:latin typeface="a_Romanus" pitchFamily="82" charset="-52"/>
              </a:rPr>
              <a:t> к вальсу</a:t>
            </a:r>
            <a:endParaRPr lang="ru-RU" sz="7200" b="1" dirty="0">
              <a:solidFill>
                <a:srgbClr val="C00000"/>
              </a:solidFill>
              <a:effectLst>
                <a:outerShdw blurRad="38100" dist="38100" dir="2700000" algn="tl">
                  <a:srgbClr val="000000">
                    <a:alpha val="43137"/>
                  </a:srgbClr>
                </a:outerShdw>
              </a:effectLst>
              <a:latin typeface="a_Romanus" pitchFamily="82" charset="-52"/>
            </a:endParaRPr>
          </a:p>
        </p:txBody>
      </p:sp>
      <p:sp>
        <p:nvSpPr>
          <p:cNvPr id="12" name="Прямоугольник 11"/>
          <p:cNvSpPr/>
          <p:nvPr/>
        </p:nvSpPr>
        <p:spPr>
          <a:xfrm>
            <a:off x="2500298" y="5214950"/>
            <a:ext cx="6500858" cy="338554"/>
          </a:xfrm>
          <a:prstGeom prst="rect">
            <a:avLst/>
          </a:prstGeom>
        </p:spPr>
        <p:txBody>
          <a:bodyPr wrap="square">
            <a:spAutoFit/>
          </a:bodyPr>
          <a:lstStyle/>
          <a:p>
            <a:pPr algn="ctr"/>
            <a:r>
              <a:rPr lang="ru-RU" sz="1600" b="1" i="1" dirty="0" smtClean="0">
                <a:solidFill>
                  <a:schemeClr val="tx2"/>
                </a:solidFill>
                <a:latin typeface="Times New Roman" pitchFamily="18" charset="0"/>
                <a:cs typeface="Times New Roman" pitchFamily="18" charset="0"/>
              </a:rPr>
              <a:t>             </a:t>
            </a:r>
            <a:r>
              <a:rPr lang="ru-RU" sz="1600" b="1" dirty="0" smtClean="0">
                <a:solidFill>
                  <a:schemeClr val="tx2"/>
                </a:solidFill>
                <a:cs typeface="Times New Roman" pitchFamily="18" charset="0"/>
              </a:rPr>
              <a:t>ВИРТУАЛЬНАЯ ВЫСТАВКА В РАМКАХ ГОДА КУЛЬТУРЫ</a:t>
            </a:r>
            <a:endParaRPr lang="ru-RU" sz="1600" b="1" dirty="0">
              <a:solidFill>
                <a:schemeClr val="tx2"/>
              </a:solidFill>
              <a:cs typeface="Times New Roman" pitchFamily="18" charset="0"/>
            </a:endParaRPr>
          </a:p>
        </p:txBody>
      </p:sp>
      <p:pic>
        <p:nvPicPr>
          <p:cNvPr id="9" name="Picture 2" descr="B:\Амелина\планирование 2013\логотип.jpg"/>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428992" y="357166"/>
            <a:ext cx="862012" cy="879475"/>
          </a:xfrm>
          <a:prstGeom prst="rect">
            <a:avLst/>
          </a:prstGeom>
          <a:solidFill>
            <a:schemeClr val="accent2">
              <a:lumMod val="75000"/>
            </a:schemeClr>
          </a:solid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Users\1234\Desktop\фоны для презентаций\478431-177b91de8f4388f8.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Скругленная прямоугольная выноска 2"/>
          <p:cNvSpPr/>
          <p:nvPr/>
        </p:nvSpPr>
        <p:spPr>
          <a:xfrm>
            <a:off x="6429388" y="142852"/>
            <a:ext cx="2376000" cy="1008000"/>
          </a:xfrm>
          <a:prstGeom prst="wedgeRoundRectCallout">
            <a:avLst/>
          </a:prstGeom>
          <a:solidFill>
            <a:schemeClr val="accent3">
              <a:lumMod val="20000"/>
              <a:lumOff val="8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fontAlgn="base">
              <a:lnSpc>
                <a:spcPts val="700"/>
              </a:lnSpc>
              <a:spcBef>
                <a:spcPct val="0"/>
              </a:spcBef>
              <a:spcAft>
                <a:spcPct val="0"/>
              </a:spcAft>
            </a:pPr>
            <a:r>
              <a:rPr lang="ru-RU" dirty="0" smtClean="0">
                <a:solidFill>
                  <a:schemeClr val="tx1"/>
                </a:solidFill>
                <a:latin typeface="Arial" pitchFamily="34" charset="0"/>
                <a:ea typeface="Times New Roman" pitchFamily="18" charset="0"/>
              </a:rPr>
              <a:t>    </a:t>
            </a:r>
          </a:p>
          <a:p>
            <a:pPr lvl="0" algn="just" fontAlgn="base">
              <a:lnSpc>
                <a:spcPts val="700"/>
              </a:lnSpc>
              <a:spcBef>
                <a:spcPct val="0"/>
              </a:spcBef>
              <a:spcAft>
                <a:spcPct val="0"/>
              </a:spcAft>
            </a:pPr>
            <a:r>
              <a:rPr lang="ru-RU" dirty="0" smtClean="0">
                <a:solidFill>
                  <a:schemeClr val="tx1"/>
                </a:solidFill>
                <a:latin typeface="Arial" pitchFamily="34" charset="0"/>
                <a:ea typeface="Times New Roman" pitchFamily="18" charset="0"/>
              </a:rPr>
              <a:t>    </a:t>
            </a:r>
          </a:p>
          <a:p>
            <a:pPr lvl="0" algn="just" fontAlgn="base">
              <a:lnSpc>
                <a:spcPts val="700"/>
              </a:lnSpc>
              <a:spcBef>
                <a:spcPct val="0"/>
              </a:spcBef>
              <a:spcAft>
                <a:spcPct val="0"/>
              </a:spcAft>
            </a:pPr>
            <a:endParaRPr lang="ru-RU" dirty="0" smtClean="0">
              <a:solidFill>
                <a:schemeClr val="tx1"/>
              </a:solidFill>
              <a:latin typeface="Arial" pitchFamily="34" charset="0"/>
              <a:ea typeface="Times New Roman" pitchFamily="18" charset="0"/>
            </a:endParaRPr>
          </a:p>
          <a:p>
            <a:pPr lvl="0" algn="just" fontAlgn="base">
              <a:lnSpc>
                <a:spcPts val="700"/>
              </a:lnSpc>
              <a:spcBef>
                <a:spcPct val="0"/>
              </a:spcBef>
              <a:spcAft>
                <a:spcPct val="0"/>
              </a:spcAft>
            </a:pPr>
            <a:r>
              <a:rPr lang="ru-RU" dirty="0" smtClean="0">
                <a:solidFill>
                  <a:schemeClr val="tx1"/>
                </a:solidFill>
                <a:latin typeface="Arial" pitchFamily="34" charset="0"/>
                <a:ea typeface="Times New Roman" pitchFamily="18" charset="0"/>
              </a:rPr>
              <a:t>  </a:t>
            </a:r>
            <a:endParaRPr lang="ru-RU" b="1" dirty="0" smtClean="0">
              <a:solidFill>
                <a:schemeClr val="tx1"/>
              </a:solidFill>
              <a:latin typeface="Calibri" pitchFamily="34" charset="0"/>
              <a:ea typeface="Times New Roman" pitchFamily="18" charset="0"/>
            </a:endParaRPr>
          </a:p>
          <a:p>
            <a:pPr lvl="0" algn="just" fontAlgn="base">
              <a:lnSpc>
                <a:spcPts val="700"/>
              </a:lnSpc>
              <a:spcBef>
                <a:spcPct val="0"/>
              </a:spcBef>
              <a:spcAft>
                <a:spcPct val="0"/>
              </a:spcAft>
            </a:pPr>
            <a:r>
              <a:rPr lang="ru-RU" b="1" dirty="0" smtClean="0">
                <a:solidFill>
                  <a:srgbClr val="FF0000"/>
                </a:solidFill>
                <a:latin typeface="Calibri" pitchFamily="34" charset="0"/>
                <a:ea typeface="Times New Roman" pitchFamily="18" charset="0"/>
              </a:rPr>
              <a:t>    </a:t>
            </a:r>
            <a:r>
              <a:rPr lang="ru-RU" sz="1100" b="1" dirty="0" smtClean="0">
                <a:solidFill>
                  <a:srgbClr val="FF0000"/>
                </a:solidFill>
                <a:latin typeface="Calibri" pitchFamily="34" charset="0"/>
                <a:ea typeface="Times New Roman" pitchFamily="18" charset="0"/>
              </a:rPr>
              <a:t>Я помню чудное мгновенье</a:t>
            </a:r>
            <a:endParaRPr lang="ru-RU" sz="1100" b="1" dirty="0" smtClean="0">
              <a:solidFill>
                <a:srgbClr val="FF0000"/>
              </a:solidFill>
              <a:latin typeface="Calibri" pitchFamily="34" charset="0"/>
            </a:endParaRPr>
          </a:p>
          <a:p>
            <a:pPr lvl="0" algn="just" eaLnBrk="0" fontAlgn="base" hangingPunct="0">
              <a:lnSpc>
                <a:spcPts val="700"/>
              </a:lnSpc>
              <a:spcBef>
                <a:spcPct val="0"/>
              </a:spcBef>
              <a:spcAft>
                <a:spcPct val="0"/>
              </a:spcAft>
            </a:pPr>
            <a:r>
              <a:rPr lang="ru-RU" sz="1100" b="1" dirty="0" smtClean="0">
                <a:solidFill>
                  <a:srgbClr val="FF0000"/>
                </a:solidFill>
                <a:latin typeface="Calibri" pitchFamily="34" charset="0"/>
                <a:ea typeface="Times New Roman" pitchFamily="18" charset="0"/>
              </a:rPr>
              <a:t>                                         </a:t>
            </a:r>
          </a:p>
          <a:p>
            <a:pPr lvl="0" algn="just" eaLnBrk="0" fontAlgn="base" hangingPunct="0">
              <a:lnSpc>
                <a:spcPts val="700"/>
              </a:lnSpc>
              <a:spcBef>
                <a:spcPct val="0"/>
              </a:spcBef>
              <a:spcAft>
                <a:spcPct val="0"/>
              </a:spcAft>
            </a:pPr>
            <a:r>
              <a:rPr lang="ru-RU" sz="1100" b="1" dirty="0" smtClean="0">
                <a:solidFill>
                  <a:srgbClr val="FF0000"/>
                </a:solidFill>
                <a:latin typeface="Calibri" pitchFamily="34" charset="0"/>
                <a:ea typeface="Times New Roman" pitchFamily="18" charset="0"/>
              </a:rPr>
              <a:t>       Передо мной явилась ты,</a:t>
            </a:r>
            <a:endParaRPr lang="ru-RU" sz="1100" b="1" dirty="0" smtClean="0">
              <a:solidFill>
                <a:srgbClr val="FF0000"/>
              </a:solidFill>
              <a:latin typeface="Calibri" pitchFamily="34" charset="0"/>
            </a:endParaRPr>
          </a:p>
          <a:p>
            <a:pPr lvl="0" algn="just" eaLnBrk="0" fontAlgn="base" hangingPunct="0">
              <a:lnSpc>
                <a:spcPts val="700"/>
              </a:lnSpc>
              <a:spcBef>
                <a:spcPct val="0"/>
              </a:spcBef>
              <a:spcAft>
                <a:spcPct val="0"/>
              </a:spcAft>
            </a:pPr>
            <a:r>
              <a:rPr lang="ru-RU" sz="1100" b="1" dirty="0" smtClean="0">
                <a:solidFill>
                  <a:srgbClr val="FF0000"/>
                </a:solidFill>
                <a:latin typeface="Calibri" pitchFamily="34" charset="0"/>
                <a:ea typeface="Times New Roman" pitchFamily="18" charset="0"/>
              </a:rPr>
              <a:t>                                                     </a:t>
            </a:r>
          </a:p>
          <a:p>
            <a:pPr lvl="0" algn="just" eaLnBrk="0" fontAlgn="base" hangingPunct="0">
              <a:lnSpc>
                <a:spcPts val="700"/>
              </a:lnSpc>
              <a:spcBef>
                <a:spcPct val="0"/>
              </a:spcBef>
              <a:spcAft>
                <a:spcPct val="0"/>
              </a:spcAft>
            </a:pPr>
            <a:r>
              <a:rPr lang="ru-RU" sz="1100" b="1" dirty="0" smtClean="0">
                <a:solidFill>
                  <a:srgbClr val="FF0000"/>
                </a:solidFill>
                <a:latin typeface="Calibri" pitchFamily="34" charset="0"/>
                <a:ea typeface="Times New Roman" pitchFamily="18" charset="0"/>
              </a:rPr>
              <a:t>       Как мимолетное виденье,</a:t>
            </a:r>
            <a:endParaRPr lang="ru-RU" sz="1100" b="1" dirty="0" smtClean="0">
              <a:solidFill>
                <a:srgbClr val="FF0000"/>
              </a:solidFill>
              <a:latin typeface="Calibri" pitchFamily="34" charset="0"/>
            </a:endParaRPr>
          </a:p>
          <a:p>
            <a:pPr lvl="0" algn="just" eaLnBrk="0" fontAlgn="base" hangingPunct="0">
              <a:lnSpc>
                <a:spcPts val="700"/>
              </a:lnSpc>
              <a:spcBef>
                <a:spcPct val="0"/>
              </a:spcBef>
              <a:spcAft>
                <a:spcPct val="0"/>
              </a:spcAft>
            </a:pPr>
            <a:r>
              <a:rPr lang="ru-RU" sz="1100" b="1" dirty="0" smtClean="0">
                <a:solidFill>
                  <a:srgbClr val="FF0000"/>
                </a:solidFill>
                <a:latin typeface="Calibri" pitchFamily="34" charset="0"/>
                <a:ea typeface="Times New Roman" pitchFamily="18" charset="0"/>
              </a:rPr>
              <a:t>                                        </a:t>
            </a:r>
          </a:p>
          <a:p>
            <a:pPr lvl="0" algn="just" eaLnBrk="0" fontAlgn="base" hangingPunct="0">
              <a:lnSpc>
                <a:spcPts val="700"/>
              </a:lnSpc>
              <a:spcBef>
                <a:spcPct val="0"/>
              </a:spcBef>
              <a:spcAft>
                <a:spcPct val="0"/>
              </a:spcAft>
            </a:pPr>
            <a:r>
              <a:rPr lang="ru-RU" sz="1100" b="1" dirty="0" smtClean="0">
                <a:solidFill>
                  <a:srgbClr val="FF0000"/>
                </a:solidFill>
                <a:latin typeface="Calibri" pitchFamily="34" charset="0"/>
                <a:ea typeface="Times New Roman" pitchFamily="18" charset="0"/>
              </a:rPr>
              <a:t>       Как гений чистой красоты.</a:t>
            </a:r>
          </a:p>
          <a:p>
            <a:pPr lvl="0" algn="just" eaLnBrk="0" fontAlgn="base" hangingPunct="0">
              <a:lnSpc>
                <a:spcPts val="700"/>
              </a:lnSpc>
              <a:spcBef>
                <a:spcPct val="0"/>
              </a:spcBef>
              <a:spcAft>
                <a:spcPct val="0"/>
              </a:spcAft>
            </a:pPr>
            <a:endParaRPr lang="ru-RU" sz="1100" b="1" dirty="0" smtClean="0">
              <a:solidFill>
                <a:srgbClr val="FF0000"/>
              </a:solidFill>
              <a:latin typeface="Calibri" pitchFamily="34" charset="0"/>
              <a:ea typeface="Times New Roman" pitchFamily="18" charset="0"/>
            </a:endParaRPr>
          </a:p>
          <a:p>
            <a:pPr lvl="0" algn="just" eaLnBrk="0" fontAlgn="base" hangingPunct="0">
              <a:lnSpc>
                <a:spcPts val="700"/>
              </a:lnSpc>
              <a:spcBef>
                <a:spcPct val="0"/>
              </a:spcBef>
              <a:spcAft>
                <a:spcPct val="0"/>
              </a:spcAft>
            </a:pPr>
            <a:r>
              <a:rPr lang="ru-RU" sz="1100" b="1" dirty="0" smtClean="0">
                <a:solidFill>
                  <a:srgbClr val="FF0000"/>
                </a:solidFill>
                <a:latin typeface="Calibri" pitchFamily="34" charset="0"/>
              </a:rPr>
              <a:t>                                           А.С.Пушкин</a:t>
            </a:r>
          </a:p>
          <a:p>
            <a:pPr lvl="0" algn="just" eaLnBrk="0" fontAlgn="base" hangingPunct="0">
              <a:spcBef>
                <a:spcPct val="0"/>
              </a:spcBef>
              <a:spcAft>
                <a:spcPct val="0"/>
              </a:spcAft>
            </a:pPr>
            <a:r>
              <a:rPr lang="ru-RU" sz="1100" b="1" dirty="0" smtClean="0">
                <a:solidFill>
                  <a:schemeClr val="tx1"/>
                </a:solidFill>
                <a:latin typeface="Arial" pitchFamily="34" charset="0"/>
                <a:ea typeface="Times New Roman" pitchFamily="18" charset="0"/>
              </a:rPr>
              <a:t> </a:t>
            </a:r>
            <a:endParaRPr lang="ru-RU" sz="1100" b="1" dirty="0"/>
          </a:p>
        </p:txBody>
      </p:sp>
      <p:sp>
        <p:nvSpPr>
          <p:cNvPr id="3073" name="Rectangle 1"/>
          <p:cNvSpPr>
            <a:spLocks noChangeArrowheads="1"/>
          </p:cNvSpPr>
          <p:nvPr/>
        </p:nvSpPr>
        <p:spPr bwMode="auto">
          <a:xfrm>
            <a:off x="0" y="0"/>
            <a:ext cx="2172390" cy="75148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rPr>
              <a:t>                                        </a:t>
            </a:r>
          </a:p>
          <a:p>
            <a:pPr marL="0" marR="0" lvl="0" indent="0" algn="just" defTabSz="914400" rtl="0" eaLnBrk="1" fontAlgn="base" latinLnBrk="0" hangingPunct="1">
              <a:lnSpc>
                <a:spcPct val="100000"/>
              </a:lnSpc>
              <a:spcBef>
                <a:spcPct val="0"/>
              </a:spcBef>
              <a:spcAft>
                <a:spcPct val="0"/>
              </a:spcAft>
              <a:buClrTx/>
              <a:buSzTx/>
              <a:buFontTx/>
              <a:buNone/>
              <a:tabLst/>
            </a:pPr>
            <a:endParaRPr lang="ru-RU" sz="1400" dirty="0" smtClean="0">
              <a:latin typeface="Arial" pitchFamily="34" charset="0"/>
              <a:ea typeface="Times New Roman" pitchFamily="18" charset="0"/>
            </a:endParaRPr>
          </a:p>
          <a:p>
            <a:pPr marL="360000" marR="0" lvl="0" indent="0" algn="just" defTabSz="914400" rtl="0" eaLnBrk="1" fontAlgn="base" latinLnBrk="0" hangingPunct="1">
              <a:lnSpc>
                <a:spcPct val="100000"/>
              </a:lnSpc>
              <a:spcBef>
                <a:spcPts val="100"/>
              </a:spcBef>
              <a:spcAft>
                <a:spcPts val="100"/>
              </a:spcAft>
              <a:buClrTx/>
              <a:buSzTx/>
              <a:buFontTx/>
              <a:buNone/>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rPr>
              <a:t> </a:t>
            </a:r>
            <a:endParaRPr kumimoji="0" lang="ru-RU" sz="1800" b="0" i="0" u="none" strike="noStrike" cap="none" normalizeH="0" baseline="0" dirty="0" smtClean="0">
              <a:ln>
                <a:noFill/>
              </a:ln>
              <a:solidFill>
                <a:schemeClr val="tx1"/>
              </a:solidFill>
              <a:effectLst/>
              <a:latin typeface="Arial" pitchFamily="34" charset="0"/>
            </a:endParaRPr>
          </a:p>
        </p:txBody>
      </p:sp>
      <p:sp>
        <p:nvSpPr>
          <p:cNvPr id="3074" name="Rectangle 2"/>
          <p:cNvSpPr>
            <a:spLocks noChangeArrowheads="1"/>
          </p:cNvSpPr>
          <p:nvPr/>
        </p:nvSpPr>
        <p:spPr bwMode="auto">
          <a:xfrm>
            <a:off x="0" y="0"/>
            <a:ext cx="697627" cy="2308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dirty="0" smtClean="0">
                <a:ln>
                  <a:noFill/>
                </a:ln>
                <a:solidFill>
                  <a:schemeClr val="tx1"/>
                </a:solidFill>
                <a:effectLst/>
                <a:latin typeface="Arial" pitchFamily="34" charset="0"/>
                <a:ea typeface="Times New Roman" pitchFamily="18" charset="0"/>
              </a:rPr>
              <a:t>                </a:t>
            </a:r>
            <a:endParaRPr kumimoji="0" lang="ru-RU" sz="1800" b="0" i="0" u="none" strike="noStrike" cap="none" normalizeH="0" baseline="0" dirty="0" smtClean="0">
              <a:ln>
                <a:noFill/>
              </a:ln>
              <a:solidFill>
                <a:schemeClr val="tx1"/>
              </a:solidFill>
              <a:effectLst/>
              <a:latin typeface="Arial" pitchFamily="34" charset="0"/>
            </a:endParaRPr>
          </a:p>
        </p:txBody>
      </p:sp>
      <p:sp>
        <p:nvSpPr>
          <p:cNvPr id="6" name="Блок-схема: альтернативный процесс 5"/>
          <p:cNvSpPr/>
          <p:nvPr/>
        </p:nvSpPr>
        <p:spPr>
          <a:xfrm>
            <a:off x="285720" y="142852"/>
            <a:ext cx="3286148" cy="4643470"/>
          </a:xfrm>
          <a:prstGeom prst="flowChartAlternateProcess">
            <a:avLst/>
          </a:prstGeom>
          <a:solidFill>
            <a:schemeClr val="accent3">
              <a:lumMod val="20000"/>
              <a:lumOff val="8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b="1" dirty="0" smtClean="0">
              <a:solidFill>
                <a:schemeClr val="tx1"/>
              </a:solidFill>
              <a:latin typeface="FlowerC" pitchFamily="18" charset="0"/>
            </a:endParaRPr>
          </a:p>
          <a:p>
            <a:pPr algn="just"/>
            <a:r>
              <a:rPr lang="ru-RU" sz="1200" b="1" dirty="0" smtClean="0">
                <a:solidFill>
                  <a:srgbClr val="FF0000"/>
                </a:solidFill>
                <a:latin typeface="FlowerC" pitchFamily="18" charset="0"/>
              </a:rPr>
              <a:t>      М. Глинка </a:t>
            </a:r>
            <a:r>
              <a:rPr lang="ru-RU" sz="1200" b="1" dirty="0" smtClean="0">
                <a:solidFill>
                  <a:schemeClr val="accent2">
                    <a:lumMod val="50000"/>
                  </a:schemeClr>
                </a:solidFill>
                <a:latin typeface="FlowerC" pitchFamily="18" charset="0"/>
              </a:rPr>
              <a:t>познакомился с очаровательной девушкой, воспитанницей Смольного института </a:t>
            </a:r>
            <a:r>
              <a:rPr lang="ru-RU" sz="1200" b="1" dirty="0" smtClean="0">
                <a:solidFill>
                  <a:srgbClr val="FF0000"/>
                </a:solidFill>
                <a:latin typeface="FlowerC" pitchFamily="18" charset="0"/>
              </a:rPr>
              <a:t>Екатериной Керн</a:t>
            </a:r>
            <a:r>
              <a:rPr lang="ru-RU" sz="1200" b="1" dirty="0" smtClean="0">
                <a:solidFill>
                  <a:schemeClr val="accent2">
                    <a:lumMod val="50000"/>
                  </a:schemeClr>
                </a:solidFill>
                <a:latin typeface="FlowerC" pitchFamily="18" charset="0"/>
              </a:rPr>
              <a:t>, дочерью легендарной Анны Керн, которой посвящено стихотворение Пушкина «Я помню чудное мгновенье», а Глинка написал на него музыку. И, будто следуя по стопам великого поэта, Глинка создал собственное «чудное мгновенье» - </a:t>
            </a:r>
            <a:r>
              <a:rPr lang="ru-RU" sz="1200" b="1" dirty="0" smtClean="0">
                <a:solidFill>
                  <a:srgbClr val="FF0000"/>
                </a:solidFill>
                <a:latin typeface="FlowerC" pitchFamily="18" charset="0"/>
              </a:rPr>
              <a:t>«Вальс-фантазию» </a:t>
            </a:r>
            <a:r>
              <a:rPr lang="ru-RU" sz="1200" b="1" dirty="0" smtClean="0">
                <a:solidFill>
                  <a:schemeClr val="accent2">
                    <a:lumMod val="50000"/>
                  </a:schemeClr>
                </a:solidFill>
                <a:latin typeface="FlowerC" pitchFamily="18" charset="0"/>
              </a:rPr>
              <a:t>для фортепиано, впоследствии им же самим оркестрованную</a:t>
            </a:r>
            <a:r>
              <a:rPr lang="ru-RU" sz="1200" dirty="0" smtClean="0">
                <a:solidFill>
                  <a:schemeClr val="accent2">
                    <a:lumMod val="50000"/>
                  </a:schemeClr>
                </a:solidFill>
                <a:latin typeface="FlowerC" pitchFamily="18" charset="0"/>
              </a:rPr>
              <a:t>. </a:t>
            </a:r>
            <a:r>
              <a:rPr lang="ru-RU" sz="1200" b="1" dirty="0" smtClean="0">
                <a:solidFill>
                  <a:schemeClr val="accent2">
                    <a:lumMod val="50000"/>
                  </a:schemeClr>
                </a:solidFill>
                <a:latin typeface="FlowerC" pitchFamily="18" charset="0"/>
              </a:rPr>
              <a:t>Не  случайно тема любви ассоциировалась у Глинки с вальсом: балы были главным местом любовных свиданий, и надежда на счастье и угроза разлуки будто витали в бальных залах.</a:t>
            </a:r>
          </a:p>
          <a:p>
            <a:pPr algn="just"/>
            <a:r>
              <a:rPr lang="ru-RU" sz="1200" b="1" dirty="0" smtClean="0">
                <a:solidFill>
                  <a:schemeClr val="accent2">
                    <a:lumMod val="50000"/>
                  </a:schemeClr>
                </a:solidFill>
                <a:latin typeface="FlowerC" pitchFamily="18" charset="0"/>
              </a:rPr>
              <a:t>Имя Екатерины Керн не было поставлено на нотах, потому что Глинка не хотел афишировать их отношения, оберегал его от пересудов. </a:t>
            </a:r>
          </a:p>
          <a:p>
            <a:pPr algn="ctr"/>
            <a:endParaRPr lang="ru-RU" sz="1200" dirty="0">
              <a:solidFill>
                <a:schemeClr val="tx1"/>
              </a:solidFill>
              <a:latin typeface="FlowerC" pitchFamily="18" charset="0"/>
            </a:endParaRPr>
          </a:p>
        </p:txBody>
      </p:sp>
      <p:pic>
        <p:nvPicPr>
          <p:cNvPr id="4098" name="Picture 2" descr="C:\Documents and Settings\Кармазина.TBC\Рабочий стол\Новая папка\глинка\ce581ec682666efe28ff935a3b40a372585134115876112.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215206" y="1285860"/>
            <a:ext cx="1785950" cy="1928825"/>
          </a:xfrm>
          <a:prstGeom prst="ellipse">
            <a:avLst/>
          </a:prstGeom>
          <a:ln>
            <a:noFill/>
          </a:ln>
          <a:effectLst>
            <a:softEdge rad="112500"/>
          </a:effectLst>
        </p:spPr>
      </p:pic>
      <p:pic>
        <p:nvPicPr>
          <p:cNvPr id="4099" name="Picture 3" descr="C:\Documents and Settings\Кармазина.TBC\Рабочий стол\Новая папка\glinka2.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429124" y="142852"/>
            <a:ext cx="1785950" cy="2000264"/>
          </a:xfrm>
          <a:prstGeom prst="ellipse">
            <a:avLst/>
          </a:prstGeom>
          <a:ln>
            <a:noFill/>
          </a:ln>
          <a:effectLst>
            <a:softEdge rad="112500"/>
          </a:effectLst>
        </p:spPr>
      </p:pic>
      <p:pic>
        <p:nvPicPr>
          <p:cNvPr id="4101" name="Picture 5" descr="C:\Documents and Settings\Кармазина.TBC\Рабочий стол\Новая папка\глинка\4-thumb.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rot="21001671">
            <a:off x="5404054" y="1714569"/>
            <a:ext cx="1783208" cy="1514645"/>
          </a:xfrm>
          <a:prstGeom prst="rect">
            <a:avLst/>
          </a:prstGeom>
          <a:noFill/>
        </p:spPr>
      </p:pic>
      <p:sp>
        <p:nvSpPr>
          <p:cNvPr id="16" name="Табличка 15"/>
          <p:cNvSpPr/>
          <p:nvPr/>
        </p:nvSpPr>
        <p:spPr>
          <a:xfrm>
            <a:off x="3786182" y="3357562"/>
            <a:ext cx="5072098" cy="1500198"/>
          </a:xfrm>
          <a:prstGeom prst="plaque">
            <a:avLst/>
          </a:prstGeom>
          <a:solidFill>
            <a:schemeClr val="accent3">
              <a:lumMod val="20000"/>
              <a:lumOff val="8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26" name="Picture 2" descr="C:\Documents and Settings\Кармазина.TBC\Рабочий стол\Новая папка\1005415321.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357554" y="1571612"/>
            <a:ext cx="1379616" cy="1634689"/>
          </a:xfrm>
          <a:prstGeom prst="rect">
            <a:avLst/>
          </a:prstGeom>
          <a:noFill/>
          <a:ln>
            <a:solidFill>
              <a:schemeClr val="tx1">
                <a:lumMod val="95000"/>
                <a:lumOff val="5000"/>
              </a:schemeClr>
            </a:solidFill>
          </a:ln>
        </p:spPr>
      </p:pic>
      <p:sp>
        <p:nvSpPr>
          <p:cNvPr id="1028" name="Rectangle 4"/>
          <p:cNvSpPr>
            <a:spLocks noChangeArrowheads="1"/>
          </p:cNvSpPr>
          <p:nvPr/>
        </p:nvSpPr>
        <p:spPr bwMode="auto">
          <a:xfrm>
            <a:off x="4000496" y="3357562"/>
            <a:ext cx="4643470" cy="14465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accent2">
                    <a:lumMod val="50000"/>
                  </a:schemeClr>
                </a:solidFill>
                <a:effectLst/>
                <a:latin typeface="FlowerC" pitchFamily="18" charset="0"/>
                <a:ea typeface="Times New Roman" pitchFamily="18" charset="0"/>
              </a:rPr>
              <a:t>Первое впечатление от знакомства с </a:t>
            </a:r>
            <a:r>
              <a:rPr kumimoji="0" lang="ru-RU" sz="1100" b="1" i="0" u="none" strike="noStrike" cap="none" normalizeH="0" baseline="0" dirty="0" smtClean="0">
                <a:ln>
                  <a:noFill/>
                </a:ln>
                <a:solidFill>
                  <a:srgbClr val="FF0000"/>
                </a:solidFill>
                <a:effectLst/>
                <a:latin typeface="FlowerC" pitchFamily="18" charset="0"/>
                <a:ea typeface="Times New Roman" pitchFamily="18" charset="0"/>
              </a:rPr>
              <a:t>«Вальсом-фантазией» </a:t>
            </a:r>
            <a:r>
              <a:rPr kumimoji="0" lang="ru-RU" sz="1100" b="1" i="0" u="none" strike="noStrike" cap="none" normalizeH="0" baseline="0" dirty="0" smtClean="0">
                <a:ln>
                  <a:noFill/>
                </a:ln>
                <a:solidFill>
                  <a:schemeClr val="accent2">
                    <a:lumMod val="50000"/>
                  </a:schemeClr>
                </a:solidFill>
                <a:effectLst/>
                <a:latin typeface="FlowerC" pitchFamily="18" charset="0"/>
                <a:ea typeface="Times New Roman" pitchFamily="18" charset="0"/>
              </a:rPr>
              <a:t>— чувство удивительного очарования, изысканности и нежности. Основная тема вальса проникнута задумчиво-печальным настроением. С ней чередуются мотивы, передающие другие оттенки чувства. Значение вальса неизмеримо шире: чувства и настроения,  выраженные в нем характерны не только для людей </a:t>
            </a:r>
            <a:r>
              <a:rPr kumimoji="0" lang="ru-RU" sz="1100" b="1" i="0" u="none" strike="noStrike" cap="none" normalizeH="0" baseline="0" dirty="0" err="1" smtClean="0">
                <a:ln>
                  <a:noFill/>
                </a:ln>
                <a:solidFill>
                  <a:schemeClr val="accent2">
                    <a:lumMod val="50000"/>
                  </a:schemeClr>
                </a:solidFill>
                <a:effectLst/>
                <a:latin typeface="FlowerC" pitchFamily="18" charset="0"/>
                <a:ea typeface="Times New Roman" pitchFamily="18" charset="0"/>
              </a:rPr>
              <a:t>глинкинской</a:t>
            </a:r>
            <a:r>
              <a:rPr kumimoji="0" lang="ru-RU" sz="1100" b="1" i="0" u="none" strike="noStrike" cap="none" normalizeH="0" baseline="0" dirty="0" smtClean="0">
                <a:ln>
                  <a:noFill/>
                </a:ln>
                <a:solidFill>
                  <a:schemeClr val="accent2">
                    <a:lumMod val="50000"/>
                  </a:schemeClr>
                </a:solidFill>
                <a:effectLst/>
                <a:latin typeface="FlowerC" pitchFamily="18" charset="0"/>
                <a:ea typeface="Times New Roman" pitchFamily="18" charset="0"/>
              </a:rPr>
              <a:t> эпохи, они волнуют  нас и сегодня. «Вальс-фантазия» - одно из любимейших пьес популярной симфонической музыки.</a:t>
            </a:r>
            <a:endParaRPr kumimoji="0" lang="ru-RU" sz="1100" b="1" i="0" u="none" strike="noStrike" cap="none" normalizeH="0" baseline="0" dirty="0" smtClean="0">
              <a:ln>
                <a:noFill/>
              </a:ln>
              <a:solidFill>
                <a:schemeClr val="accent2">
                  <a:lumMod val="50000"/>
                </a:schemeClr>
              </a:solidFill>
              <a:effectLst/>
              <a:latin typeface="FlowerC" pitchFamily="18" charset="0"/>
            </a:endParaRPr>
          </a:p>
        </p:txBody>
      </p:sp>
      <p:pic>
        <p:nvPicPr>
          <p:cNvPr id="2050" name="Picture 2" descr="C:\Documents and Settings\Кармазина.TBC\Рабочий стол\Новая папка\1001060311.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42910" y="5000636"/>
            <a:ext cx="1143008" cy="1481128"/>
          </a:xfrm>
          <a:prstGeom prst="rect">
            <a:avLst/>
          </a:prstGeom>
          <a:noFill/>
          <a:ln>
            <a:solidFill>
              <a:schemeClr val="tx2">
                <a:lumMod val="50000"/>
              </a:schemeClr>
            </a:solidFill>
          </a:ln>
          <a:effectLst>
            <a:innerShdw blurRad="63500" dist="50800" dir="18900000">
              <a:prstClr val="black">
                <a:alpha val="50000"/>
              </a:prstClr>
            </a:innerShdw>
          </a:effectLst>
        </p:spPr>
      </p:pic>
      <p:pic>
        <p:nvPicPr>
          <p:cNvPr id="5122" name="Picture 2" descr="C:\Documents and Settings\Кармазина.TBC\Рабочий стол\Новая папка2\4387544.jp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429388" y="5000636"/>
            <a:ext cx="1071570" cy="1500198"/>
          </a:xfrm>
          <a:prstGeom prst="rect">
            <a:avLst/>
          </a:prstGeom>
          <a:noFill/>
          <a:ln>
            <a:solidFill>
              <a:schemeClr val="accent1">
                <a:lumMod val="50000"/>
              </a:schemeClr>
            </a:solidFill>
          </a:ln>
          <a:effectLst>
            <a:innerShdw blurRad="63500" dist="50800" dir="18900000">
              <a:prstClr val="black">
                <a:alpha val="50000"/>
              </a:prstClr>
            </a:innerShdw>
          </a:effectLst>
        </p:spPr>
      </p:pic>
      <p:pic>
        <p:nvPicPr>
          <p:cNvPr id="11265" name="Picture 1" descr="C:\Documents and Settings\Кармазина.TBC\Рабочий стол\горе от ума\1000600560.jp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500430" y="5072074"/>
            <a:ext cx="1450518" cy="1428760"/>
          </a:xfrm>
          <a:prstGeom prst="rect">
            <a:avLst/>
          </a:prstGeom>
          <a:noFill/>
          <a:ln>
            <a:solidFill>
              <a:schemeClr val="tx2">
                <a:lumMod val="50000"/>
              </a:schemeClr>
            </a:solidFill>
          </a:ln>
          <a:effectLst>
            <a:innerShdw blurRad="63500" dist="50800" dir="18900000">
              <a:prstClr val="black">
                <a:alpha val="50000"/>
              </a:prstClr>
            </a:innerShdw>
          </a:effectLst>
        </p:spPr>
      </p:pic>
      <p:sp>
        <p:nvSpPr>
          <p:cNvPr id="18433" name="Rectangle 1"/>
          <p:cNvSpPr>
            <a:spLocks noChangeArrowheads="1"/>
          </p:cNvSpPr>
          <p:nvPr/>
        </p:nvSpPr>
        <p:spPr bwMode="auto">
          <a:xfrm>
            <a:off x="1928794" y="5072074"/>
            <a:ext cx="1285884" cy="10618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ru-RU" sz="900" b="1" i="0" u="none" strike="noStrike" cap="none" normalizeH="0" baseline="0" dirty="0" smtClean="0">
                <a:ln>
                  <a:noFill/>
                </a:ln>
                <a:solidFill>
                  <a:schemeClr val="tx2">
                    <a:lumMod val="50000"/>
                  </a:schemeClr>
                </a:solidFill>
                <a:effectLst/>
                <a:latin typeface="Times New Roman" pitchFamily="18" charset="0"/>
                <a:ea typeface="Calibri" pitchFamily="34" charset="0"/>
                <a:cs typeface="Times New Roman" pitchFamily="18" charset="0"/>
              </a:rPr>
              <a:t>      Великович, Э. Здесь танцуют : рассказы о танцах / Эмма Великович.  –  Л. : Детская литература, 1974. – 95с.  </a:t>
            </a:r>
            <a:endParaRPr kumimoji="0" lang="ru-RU" sz="900" b="1" i="0" u="none" strike="noStrike" cap="none" normalizeH="0" baseline="0" dirty="0" smtClean="0">
              <a:ln>
                <a:noFill/>
              </a:ln>
              <a:solidFill>
                <a:schemeClr val="tx2">
                  <a:lumMod val="50000"/>
                </a:schemeClr>
              </a:solidFill>
              <a:effectLst/>
              <a:latin typeface="Times New Roman" pitchFamily="18" charset="0"/>
              <a:cs typeface="Times New Roman" pitchFamily="18" charset="0"/>
            </a:endParaRPr>
          </a:p>
        </p:txBody>
      </p:sp>
      <p:sp>
        <p:nvSpPr>
          <p:cNvPr id="18434" name="Rectangle 2"/>
          <p:cNvSpPr>
            <a:spLocks noChangeArrowheads="1"/>
          </p:cNvSpPr>
          <p:nvPr/>
        </p:nvSpPr>
        <p:spPr bwMode="auto">
          <a:xfrm>
            <a:off x="7572364" y="5000636"/>
            <a:ext cx="1571636" cy="12311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2">
                    <a:lumMod val="50000"/>
                  </a:schemeClr>
                </a:solidFill>
                <a:effectLst/>
                <a:latin typeface="Times New Roman" pitchFamily="18" charset="0"/>
                <a:ea typeface="Calibri" pitchFamily="34" charset="0"/>
                <a:cs typeface="Times New Roman" pitchFamily="18" charset="0"/>
              </a:rPr>
              <a:t>     </a:t>
            </a:r>
            <a:r>
              <a:rPr kumimoji="0" lang="ru-RU" sz="900" b="1" i="0" u="none" strike="noStrike" cap="none" normalizeH="0" baseline="0" dirty="0" smtClean="0">
                <a:ln>
                  <a:noFill/>
                </a:ln>
                <a:solidFill>
                  <a:schemeClr val="tx2">
                    <a:lumMod val="50000"/>
                  </a:schemeClr>
                </a:solidFill>
                <a:effectLst/>
                <a:latin typeface="Times New Roman" pitchFamily="18" charset="0"/>
                <a:ea typeface="Calibri" pitchFamily="34" charset="0"/>
                <a:cs typeface="Times New Roman" pitchFamily="18" charset="0"/>
              </a:rPr>
              <a:t>Русские композиторы : история отечественной музыки в   биографиях ее творцов : [справочник] / ред. Л.А.Серебрякова.  –  Челябинск : Урал Л.Т.Д., 2001. – 508с.</a:t>
            </a:r>
            <a:endParaRPr kumimoji="0" lang="ru-RU" sz="900" b="1" i="0" u="none" strike="noStrike" cap="none" normalizeH="0" baseline="0" dirty="0" smtClean="0">
              <a:ln>
                <a:noFill/>
              </a:ln>
              <a:solidFill>
                <a:schemeClr val="tx2">
                  <a:lumMod val="50000"/>
                </a:schemeClr>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chemeClr val="tx2">
                    <a:lumMod val="50000"/>
                  </a:schemeClr>
                </a:solidFill>
                <a:effectLst/>
                <a:latin typeface="Times New Roman" pitchFamily="18" charset="0"/>
                <a:ea typeface="Calibri" pitchFamily="34" charset="0"/>
                <a:cs typeface="Times New Roman" pitchFamily="18" charset="0"/>
              </a:rPr>
              <a:t> </a:t>
            </a:r>
            <a:r>
              <a:rPr kumimoji="0" lang="ru-RU" sz="1000" b="1" i="0" u="none" strike="noStrike" cap="none" normalizeH="0" baseline="0" dirty="0" smtClean="0">
                <a:ln>
                  <a:noFill/>
                </a:ln>
                <a:solidFill>
                  <a:schemeClr val="tx2">
                    <a:lumMod val="50000"/>
                  </a:schemeClr>
                </a:solidFill>
                <a:effectLst/>
                <a:latin typeface="Times New Roman" pitchFamily="18" charset="0"/>
                <a:ea typeface="Calibri" pitchFamily="34" charset="0"/>
                <a:cs typeface="Times New Roman" pitchFamily="18" charset="0"/>
              </a:rPr>
              <a:t> </a:t>
            </a:r>
            <a:endParaRPr kumimoji="0" lang="ru-RU" sz="1000" b="1" i="0" u="none" strike="noStrike" cap="none" normalizeH="0" baseline="0" dirty="0" smtClean="0">
              <a:ln>
                <a:noFill/>
              </a:ln>
              <a:solidFill>
                <a:schemeClr val="tx2">
                  <a:lumMod val="50000"/>
                </a:schemeClr>
              </a:solidFill>
              <a:effectLst/>
              <a:latin typeface="Arial" pitchFamily="34" charset="0"/>
            </a:endParaRPr>
          </a:p>
        </p:txBody>
      </p:sp>
      <p:sp>
        <p:nvSpPr>
          <p:cNvPr id="4" name="Rectangle 1"/>
          <p:cNvSpPr>
            <a:spLocks noChangeArrowheads="1"/>
          </p:cNvSpPr>
          <p:nvPr/>
        </p:nvSpPr>
        <p:spPr bwMode="auto">
          <a:xfrm>
            <a:off x="5072066" y="5000636"/>
            <a:ext cx="1428760"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tabLst/>
            </a:pPr>
            <a:r>
              <a:rPr kumimoji="0" lang="ru-RU" sz="900" b="1" i="0" u="none" strike="noStrike" cap="none" normalizeH="0" baseline="0" dirty="0" smtClean="0">
                <a:ln>
                  <a:noFill/>
                </a:ln>
                <a:solidFill>
                  <a:schemeClr val="tx2">
                    <a:lumMod val="50000"/>
                  </a:schemeClr>
                </a:solidFill>
                <a:effectLst/>
                <a:latin typeface="Times New Roman" pitchFamily="18" charset="0"/>
                <a:ea typeface="Calibri" pitchFamily="34" charset="0"/>
                <a:cs typeface="Times New Roman" pitchFamily="18" charset="0"/>
              </a:rPr>
              <a:t>     Большая энциклопедия классической музыки [Звукозапись] . - </a:t>
            </a:r>
            <a:endParaRPr kumimoji="0" lang="ru-RU" sz="900" b="1" i="0" u="none" strike="noStrike" cap="none" normalizeH="0" baseline="0" dirty="0" smtClean="0">
              <a:ln>
                <a:noFill/>
              </a:ln>
              <a:solidFill>
                <a:schemeClr val="tx2">
                  <a:lumMod val="50000"/>
                </a:schemeClr>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chemeClr val="tx2">
                    <a:lumMod val="50000"/>
                  </a:schemeClr>
                </a:solidFill>
                <a:effectLst/>
                <a:latin typeface="Times New Roman" pitchFamily="18" charset="0"/>
                <a:ea typeface="Calibri" pitchFamily="34" charset="0"/>
                <a:cs typeface="Times New Roman" pitchFamily="18" charset="0"/>
              </a:rPr>
              <a:t>Екатеринбург : Уральский электронный завод,  2008. – 1 </a:t>
            </a:r>
            <a:r>
              <a:rPr kumimoji="0" lang="ru-RU" sz="900" b="1" i="0" u="none" strike="noStrike" cap="none" normalizeH="0" baseline="0" dirty="0" err="1" smtClean="0">
                <a:ln>
                  <a:noFill/>
                </a:ln>
                <a:solidFill>
                  <a:schemeClr val="tx2">
                    <a:lumMod val="50000"/>
                  </a:schemeClr>
                </a:solidFill>
                <a:effectLst/>
                <a:latin typeface="Times New Roman" pitchFamily="18" charset="0"/>
                <a:ea typeface="Calibri" pitchFamily="34" charset="0"/>
                <a:cs typeface="Times New Roman" pitchFamily="18" charset="0"/>
              </a:rPr>
              <a:t>зв</a:t>
            </a:r>
            <a:r>
              <a:rPr kumimoji="0" lang="ru-RU" sz="900" b="1" i="0" u="none" strike="noStrike" cap="none" normalizeH="0" baseline="0" dirty="0" smtClean="0">
                <a:ln>
                  <a:noFill/>
                </a:ln>
                <a:solidFill>
                  <a:schemeClr val="tx2">
                    <a:lumMod val="50000"/>
                  </a:schemeClr>
                </a:solidFill>
                <a:effectLst/>
                <a:latin typeface="Times New Roman" pitchFamily="18" charset="0"/>
                <a:ea typeface="Calibri" pitchFamily="34" charset="0"/>
                <a:cs typeface="Times New Roman" pitchFamily="18" charset="0"/>
              </a:rPr>
              <a:t>. диск.</a:t>
            </a:r>
            <a:endParaRPr kumimoji="0" lang="ru-RU" sz="900" b="1" i="0" u="none" strike="noStrike" cap="none" normalizeH="0" baseline="0" dirty="0" smtClean="0">
              <a:ln>
                <a:noFill/>
              </a:ln>
              <a:solidFill>
                <a:schemeClr val="tx2">
                  <a:lumMod val="50000"/>
                </a:schemeClr>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sp>
        <p:nvSpPr>
          <p:cNvPr id="20" name="Прямоугольник 19"/>
          <p:cNvSpPr/>
          <p:nvPr/>
        </p:nvSpPr>
        <p:spPr>
          <a:xfrm>
            <a:off x="1357290" y="6429396"/>
            <a:ext cx="3357586" cy="338554"/>
          </a:xfrm>
          <a:prstGeom prst="rect">
            <a:avLst/>
          </a:prstGeom>
        </p:spPr>
        <p:txBody>
          <a:bodyPr wrap="square">
            <a:spAutoFit/>
          </a:bodyPr>
          <a:lstStyle/>
          <a:p>
            <a:pPr algn="ctr"/>
            <a:r>
              <a:rPr lang="ru-RU" sz="1600" b="1" dirty="0" smtClean="0">
                <a:solidFill>
                  <a:srgbClr val="FF0000"/>
                </a:solidFill>
                <a:latin typeface="Times New Roman" pitchFamily="18" charset="0"/>
                <a:cs typeface="Times New Roman" pitchFamily="18" charset="0"/>
                <a:hlinkClick r:id="rId11"/>
              </a:rPr>
              <a:t>Слушать: «Вальс-фантазия»</a:t>
            </a:r>
            <a:endParaRPr lang="ru-RU" sz="1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4071535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slide(fromBottom)">
                                      <p:cBhvr>
                                        <p:cTn id="7" dur="1000"/>
                                        <p:tgtEl>
                                          <p:spTgt spid="2050"/>
                                        </p:tgtEl>
                                      </p:cBhvr>
                                    </p:animEffect>
                                  </p:childTnLst>
                                </p:cTn>
                              </p:par>
                            </p:childTnLst>
                          </p:cTn>
                        </p:par>
                        <p:par>
                          <p:cTn id="8" fill="hold">
                            <p:stCondLst>
                              <p:cond delay="1000"/>
                            </p:stCondLst>
                            <p:childTnLst>
                              <p:par>
                                <p:cTn id="9" presetID="18" presetClass="entr" presetSubtype="12" fill="hold" grpId="0" nodeType="afterEffect">
                                  <p:stCondLst>
                                    <p:cond delay="0"/>
                                  </p:stCondLst>
                                  <p:childTnLst>
                                    <p:set>
                                      <p:cBhvr>
                                        <p:cTn id="10" dur="1" fill="hold">
                                          <p:stCondLst>
                                            <p:cond delay="0"/>
                                          </p:stCondLst>
                                        </p:cTn>
                                        <p:tgtEl>
                                          <p:spTgt spid="18433"/>
                                        </p:tgtEl>
                                        <p:attrNameLst>
                                          <p:attrName>style.visibility</p:attrName>
                                        </p:attrNameLst>
                                      </p:cBhvr>
                                      <p:to>
                                        <p:strVal val="visible"/>
                                      </p:to>
                                    </p:set>
                                    <p:animEffect transition="in" filter="strips(downLeft)">
                                      <p:cBhvr>
                                        <p:cTn id="11" dur="1000"/>
                                        <p:tgtEl>
                                          <p:spTgt spid="18433"/>
                                        </p:tgtEl>
                                      </p:cBhvr>
                                    </p:animEffect>
                                  </p:childTnLst>
                                </p:cTn>
                              </p:par>
                            </p:childTnLst>
                          </p:cTn>
                        </p:par>
                        <p:par>
                          <p:cTn id="12" fill="hold">
                            <p:stCondLst>
                              <p:cond delay="2000"/>
                            </p:stCondLst>
                            <p:childTnLst>
                              <p:par>
                                <p:cTn id="13" presetID="12" presetClass="entr" presetSubtype="4" fill="hold" nodeType="afterEffect">
                                  <p:stCondLst>
                                    <p:cond delay="0"/>
                                  </p:stCondLst>
                                  <p:childTnLst>
                                    <p:set>
                                      <p:cBhvr>
                                        <p:cTn id="14" dur="1" fill="hold">
                                          <p:stCondLst>
                                            <p:cond delay="0"/>
                                          </p:stCondLst>
                                        </p:cTn>
                                        <p:tgtEl>
                                          <p:spTgt spid="11265"/>
                                        </p:tgtEl>
                                        <p:attrNameLst>
                                          <p:attrName>style.visibility</p:attrName>
                                        </p:attrNameLst>
                                      </p:cBhvr>
                                      <p:to>
                                        <p:strVal val="visible"/>
                                      </p:to>
                                    </p:set>
                                    <p:animEffect transition="in" filter="slide(fromBottom)">
                                      <p:cBhvr>
                                        <p:cTn id="15" dur="1000"/>
                                        <p:tgtEl>
                                          <p:spTgt spid="11265"/>
                                        </p:tgtEl>
                                      </p:cBhvr>
                                    </p:animEffect>
                                  </p:childTnLst>
                                </p:cTn>
                              </p:par>
                            </p:childTnLst>
                          </p:cTn>
                        </p:par>
                        <p:par>
                          <p:cTn id="16" fill="hold">
                            <p:stCondLst>
                              <p:cond delay="3000"/>
                            </p:stCondLst>
                            <p:childTnLst>
                              <p:par>
                                <p:cTn id="17" presetID="18" presetClass="entr" presetSubtype="12"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strips(downLeft)">
                                      <p:cBhvr>
                                        <p:cTn id="19" dur="1000"/>
                                        <p:tgtEl>
                                          <p:spTgt spid="4"/>
                                        </p:tgtEl>
                                      </p:cBhvr>
                                    </p:animEffect>
                                  </p:childTnLst>
                                </p:cTn>
                              </p:par>
                            </p:childTnLst>
                          </p:cTn>
                        </p:par>
                        <p:par>
                          <p:cTn id="20" fill="hold">
                            <p:stCondLst>
                              <p:cond delay="4000"/>
                            </p:stCondLst>
                            <p:childTnLst>
                              <p:par>
                                <p:cTn id="21" presetID="12" presetClass="entr" presetSubtype="4" fill="hold" nodeType="afterEffect">
                                  <p:stCondLst>
                                    <p:cond delay="0"/>
                                  </p:stCondLst>
                                  <p:childTnLst>
                                    <p:set>
                                      <p:cBhvr>
                                        <p:cTn id="22" dur="1" fill="hold">
                                          <p:stCondLst>
                                            <p:cond delay="0"/>
                                          </p:stCondLst>
                                        </p:cTn>
                                        <p:tgtEl>
                                          <p:spTgt spid="5122"/>
                                        </p:tgtEl>
                                        <p:attrNameLst>
                                          <p:attrName>style.visibility</p:attrName>
                                        </p:attrNameLst>
                                      </p:cBhvr>
                                      <p:to>
                                        <p:strVal val="visible"/>
                                      </p:to>
                                    </p:set>
                                    <p:animEffect transition="in" filter="slide(fromBottom)">
                                      <p:cBhvr>
                                        <p:cTn id="23" dur="1000"/>
                                        <p:tgtEl>
                                          <p:spTgt spid="5122"/>
                                        </p:tgtEl>
                                      </p:cBhvr>
                                    </p:animEffect>
                                  </p:childTnLst>
                                </p:cTn>
                              </p:par>
                            </p:childTnLst>
                          </p:cTn>
                        </p:par>
                        <p:par>
                          <p:cTn id="24" fill="hold">
                            <p:stCondLst>
                              <p:cond delay="5000"/>
                            </p:stCondLst>
                            <p:childTnLst>
                              <p:par>
                                <p:cTn id="25" presetID="18" presetClass="entr" presetSubtype="12" fill="hold" grpId="0" nodeType="afterEffect">
                                  <p:stCondLst>
                                    <p:cond delay="0"/>
                                  </p:stCondLst>
                                  <p:childTnLst>
                                    <p:set>
                                      <p:cBhvr>
                                        <p:cTn id="26" dur="1" fill="hold">
                                          <p:stCondLst>
                                            <p:cond delay="0"/>
                                          </p:stCondLst>
                                        </p:cTn>
                                        <p:tgtEl>
                                          <p:spTgt spid="18434"/>
                                        </p:tgtEl>
                                        <p:attrNameLst>
                                          <p:attrName>style.visibility</p:attrName>
                                        </p:attrNameLst>
                                      </p:cBhvr>
                                      <p:to>
                                        <p:strVal val="visible"/>
                                      </p:to>
                                    </p:set>
                                    <p:animEffect transition="in" filter="strips(downLeft)">
                                      <p:cBhvr>
                                        <p:cTn id="27" dur="1000"/>
                                        <p:tgtEl>
                                          <p:spTgt spid="18434"/>
                                        </p:tgtEl>
                                      </p:cBhvr>
                                    </p:animEffect>
                                  </p:childTnLst>
                                </p:cTn>
                              </p:par>
                            </p:childTnLst>
                          </p:cTn>
                        </p:par>
                        <p:par>
                          <p:cTn id="28" fill="hold">
                            <p:stCondLst>
                              <p:cond delay="6000"/>
                            </p:stCondLst>
                            <p:childTnLst>
                              <p:par>
                                <p:cTn id="29" presetID="21" presetClass="entr" presetSubtype="4" fill="hold" nodeType="afterEffect">
                                  <p:stCondLst>
                                    <p:cond delay="0"/>
                                  </p:stCondLst>
                                  <p:childTnLst>
                                    <p:set>
                                      <p:cBhvr>
                                        <p:cTn id="30" dur="1" fill="hold">
                                          <p:stCondLst>
                                            <p:cond delay="0"/>
                                          </p:stCondLst>
                                        </p:cTn>
                                        <p:tgtEl>
                                          <p:spTgt spid="1026"/>
                                        </p:tgtEl>
                                        <p:attrNameLst>
                                          <p:attrName>style.visibility</p:attrName>
                                        </p:attrNameLst>
                                      </p:cBhvr>
                                      <p:to>
                                        <p:strVal val="visible"/>
                                      </p:to>
                                    </p:set>
                                    <p:animEffect transition="in" filter="wheel(4)">
                                      <p:cBhvr>
                                        <p:cTn id="31"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3" grpId="0"/>
      <p:bldP spid="18434"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Users\1234\Desktop\фоны для презентаций\478431-177b91de8f4388f8.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71462"/>
            <a:ext cx="9144000" cy="6929462"/>
          </a:xfrm>
          <a:prstGeom prst="rect">
            <a:avLst/>
          </a:prstGeom>
          <a:noFill/>
          <a:extLst>
            <a:ext uri="{909E8E84-426E-40DD-AFC4-6F175D3DCCD1}">
              <a14:hiddenFill xmlns:a14="http://schemas.microsoft.com/office/drawing/2010/main">
                <a:solidFill>
                  <a:srgbClr val="FFFFFF"/>
                </a:solidFill>
              </a14:hiddenFill>
            </a:ext>
          </a:extLst>
        </p:spPr>
      </p:pic>
      <p:sp>
        <p:nvSpPr>
          <p:cNvPr id="3" name="Скругленная прямоугольная выноска 2"/>
          <p:cNvSpPr/>
          <p:nvPr/>
        </p:nvSpPr>
        <p:spPr>
          <a:xfrm>
            <a:off x="6215074" y="357166"/>
            <a:ext cx="2592000" cy="972000"/>
          </a:xfrm>
          <a:prstGeom prst="wedgeRoundRectCallout">
            <a:avLst/>
          </a:prstGeom>
          <a:solidFill>
            <a:schemeClr val="accent3">
              <a:lumMod val="20000"/>
              <a:lumOff val="8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200" b="1" dirty="0" smtClean="0">
                <a:solidFill>
                  <a:srgbClr val="FF0000"/>
                </a:solidFill>
                <a:latin typeface="+mj-lt"/>
              </a:rPr>
              <a:t>«Я помню вальса звук прелестный</a:t>
            </a:r>
            <a:br>
              <a:rPr lang="ru-RU" sz="1200" b="1" dirty="0" smtClean="0">
                <a:solidFill>
                  <a:srgbClr val="FF0000"/>
                </a:solidFill>
                <a:latin typeface="+mj-lt"/>
              </a:rPr>
            </a:br>
            <a:r>
              <a:rPr lang="ru-RU" sz="1200" b="1" dirty="0" smtClean="0">
                <a:solidFill>
                  <a:srgbClr val="FF0000"/>
                </a:solidFill>
                <a:latin typeface="+mj-lt"/>
              </a:rPr>
              <a:t>Весенней ночью в поздний час.</a:t>
            </a:r>
            <a:br>
              <a:rPr lang="ru-RU" sz="1200" b="1" dirty="0" smtClean="0">
                <a:solidFill>
                  <a:srgbClr val="FF0000"/>
                </a:solidFill>
                <a:latin typeface="+mj-lt"/>
              </a:rPr>
            </a:br>
            <a:r>
              <a:rPr lang="ru-RU" sz="1200" b="1" dirty="0" smtClean="0">
                <a:solidFill>
                  <a:srgbClr val="FF0000"/>
                </a:solidFill>
                <a:latin typeface="+mj-lt"/>
              </a:rPr>
              <a:t>Его пел голос неизвестный,</a:t>
            </a:r>
            <a:br>
              <a:rPr lang="ru-RU" sz="1200" b="1" dirty="0" smtClean="0">
                <a:solidFill>
                  <a:srgbClr val="FF0000"/>
                </a:solidFill>
                <a:latin typeface="+mj-lt"/>
              </a:rPr>
            </a:br>
            <a:r>
              <a:rPr lang="ru-RU" sz="1200" b="1" dirty="0" smtClean="0">
                <a:solidFill>
                  <a:srgbClr val="FF0000"/>
                </a:solidFill>
                <a:latin typeface="+mj-lt"/>
              </a:rPr>
              <a:t>И песня чудная лилась».</a:t>
            </a:r>
          </a:p>
          <a:p>
            <a:pPr algn="ctr"/>
            <a:r>
              <a:rPr lang="ru-RU" sz="1200" b="1" dirty="0" smtClean="0">
                <a:solidFill>
                  <a:srgbClr val="FF0000"/>
                </a:solidFill>
                <a:latin typeface="+mj-lt"/>
              </a:rPr>
              <a:t>                                  Н. Листов</a:t>
            </a:r>
            <a:endParaRPr lang="ru-RU" sz="1200" b="1" dirty="0">
              <a:solidFill>
                <a:srgbClr val="FF0000"/>
              </a:solidFill>
              <a:latin typeface="+mj-lt"/>
            </a:endParaRPr>
          </a:p>
        </p:txBody>
      </p:sp>
      <p:sp>
        <p:nvSpPr>
          <p:cNvPr id="3073"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000000"/>
                </a:solidFill>
                <a:effectLst/>
                <a:latin typeface="FlowerC" pitchFamily="18" charset="0"/>
                <a:ea typeface="Times New Roman" pitchFamily="18" charset="0"/>
              </a:rPr>
              <a:t>                                               </a:t>
            </a:r>
            <a:endParaRPr kumimoji="0" lang="ru-RU" sz="1800" b="0" i="0" u="none" strike="noStrike" cap="none" normalizeH="0" baseline="0" smtClean="0">
              <a:ln>
                <a:noFill/>
              </a:ln>
              <a:solidFill>
                <a:schemeClr val="tx1"/>
              </a:solidFill>
              <a:effectLst/>
              <a:latin typeface="Arial" pitchFamily="34" charset="0"/>
            </a:endParaRPr>
          </a:p>
        </p:txBody>
      </p:sp>
      <p:pic>
        <p:nvPicPr>
          <p:cNvPr id="3074" name="Picture 2" descr="C:\Documents and Settings\Кармазина.TBC\Рабочий стол\Новая папка2\167_30_08_2012_bal.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72264" y="1785927"/>
            <a:ext cx="2071702" cy="1571636"/>
          </a:xfrm>
          <a:prstGeom prst="rect">
            <a:avLst/>
          </a:prstGeom>
          <a:ln>
            <a:noFill/>
          </a:ln>
          <a:effectLst>
            <a:outerShdw blurRad="190500" algn="tl" rotWithShape="0">
              <a:srgbClr val="000000">
                <a:alpha val="70000"/>
              </a:srgbClr>
            </a:outerShdw>
          </a:effectLst>
        </p:spPr>
      </p:pic>
      <p:sp>
        <p:nvSpPr>
          <p:cNvPr id="8" name="Скругленный прямоугольник 7"/>
          <p:cNvSpPr/>
          <p:nvPr/>
        </p:nvSpPr>
        <p:spPr>
          <a:xfrm>
            <a:off x="2071670" y="214290"/>
            <a:ext cx="3708000" cy="5940000"/>
          </a:xfrm>
          <a:prstGeom prst="roundRect">
            <a:avLst/>
          </a:prstGeom>
          <a:solidFill>
            <a:schemeClr val="accent3">
              <a:lumMod val="20000"/>
              <a:lumOff val="8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Rectangle 1"/>
          <p:cNvSpPr>
            <a:spLocks noChangeArrowheads="1"/>
          </p:cNvSpPr>
          <p:nvPr/>
        </p:nvSpPr>
        <p:spPr bwMode="auto">
          <a:xfrm>
            <a:off x="2285984" y="500041"/>
            <a:ext cx="3357586" cy="5447645"/>
          </a:xfrm>
          <a:prstGeom prst="rect">
            <a:avLst/>
          </a:prstGeom>
          <a:solidFill>
            <a:schemeClr val="accent3">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accent2">
                    <a:lumMod val="50000"/>
                  </a:schemeClr>
                </a:solidFill>
                <a:effectLst/>
                <a:latin typeface="FlowerC" pitchFamily="18" charset="0"/>
                <a:ea typeface="Times New Roman" pitchFamily="18" charset="0"/>
              </a:rPr>
              <a:t>      В 1908 году выходец из знатного дворянского рода </a:t>
            </a:r>
            <a:r>
              <a:rPr kumimoji="0" lang="ru-RU" sz="1200" b="1" i="0" u="none" strike="noStrike" cap="none" normalizeH="0" baseline="0" dirty="0" smtClean="0">
                <a:ln>
                  <a:noFill/>
                </a:ln>
                <a:solidFill>
                  <a:srgbClr val="FF0000"/>
                </a:solidFill>
                <a:effectLst/>
                <a:latin typeface="FlowerC" pitchFamily="18" charset="0"/>
                <a:ea typeface="Times New Roman" pitchFamily="18" charset="0"/>
              </a:rPr>
              <a:t>Николай Листов </a:t>
            </a:r>
            <a:r>
              <a:rPr kumimoji="0" lang="ru-RU" sz="1200" b="1" i="0" u="none" strike="noStrike" cap="none" normalizeH="0" baseline="0" dirty="0" smtClean="0">
                <a:ln>
                  <a:noFill/>
                </a:ln>
                <a:solidFill>
                  <a:schemeClr val="accent2">
                    <a:lumMod val="50000"/>
                  </a:schemeClr>
                </a:solidFill>
                <a:effectLst/>
                <a:latin typeface="FlowerC" pitchFamily="18" charset="0"/>
                <a:ea typeface="Times New Roman" pitchFamily="18" charset="0"/>
              </a:rPr>
              <a:t> окончил юридический факультет Рижского университета. Перед ним, молодым, всесторонне развитым человеком, открывались радужные жизненные перспективы, но неожиданная встреча на одном из светских балов все перечеркнула.</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accent2">
                    <a:lumMod val="50000"/>
                  </a:schemeClr>
                </a:solidFill>
                <a:effectLst/>
                <a:latin typeface="FlowerC" pitchFamily="18" charset="0"/>
                <a:ea typeface="Times New Roman" pitchFamily="18" charset="0"/>
              </a:rPr>
              <a:t>      Он познакомился с актрисой провинциального драматического театра </a:t>
            </a:r>
            <a:r>
              <a:rPr kumimoji="0" lang="ru-RU" sz="1200" b="1" i="0" u="none" strike="noStrike" cap="none" normalizeH="0" baseline="0" dirty="0" smtClean="0">
                <a:ln>
                  <a:noFill/>
                </a:ln>
                <a:solidFill>
                  <a:srgbClr val="FF0000"/>
                </a:solidFill>
                <a:effectLst/>
                <a:latin typeface="FlowerC" pitchFamily="18" charset="0"/>
                <a:ea typeface="Times New Roman" pitchFamily="18" charset="0"/>
              </a:rPr>
              <a:t>Александрой Медведевой </a:t>
            </a:r>
            <a:r>
              <a:rPr kumimoji="0" lang="ru-RU" sz="1200" b="1" i="0" u="none" strike="noStrike" cap="none" normalizeH="0" baseline="0" dirty="0" smtClean="0">
                <a:ln>
                  <a:noFill/>
                </a:ln>
                <a:solidFill>
                  <a:schemeClr val="accent2">
                    <a:lumMod val="50000"/>
                  </a:schemeClr>
                </a:solidFill>
                <a:effectLst/>
                <a:latin typeface="FlowerC" pitchFamily="18" charset="0"/>
                <a:ea typeface="Times New Roman" pitchFamily="18" charset="0"/>
              </a:rPr>
              <a:t>и буквально с первого взгляда в нее влюбился. Она ответила ему взаимностью, и они решили пожениться. Родители Николая пришли в ужас: их сын, дворянин, красавец и провинциальная актриса!  Они твердо пообещали, что если их сын заключит этот брак, они отрекутся от него и лишат наследства.</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accent2">
                    <a:lumMod val="50000"/>
                  </a:schemeClr>
                </a:solidFill>
                <a:effectLst/>
                <a:latin typeface="FlowerC" pitchFamily="18" charset="0"/>
                <a:ea typeface="Times New Roman" pitchFamily="18" charset="0"/>
              </a:rPr>
              <a:t>      Однако любовь оказалась сильней родительских угроз, денег и карьеры. Николай Листов стал актером провинциального театра, чтобы быть рядом с любимой. И никогда не пожалел об этом. Вспоминая тот бал, где он встретил свою судьбу, он сочинил романс "</a:t>
            </a:r>
            <a:r>
              <a:rPr kumimoji="0" lang="ru-RU" sz="1200" b="1" i="0" u="none" strike="noStrike" cap="none" normalizeH="0" baseline="0" dirty="0" smtClean="0">
                <a:ln>
                  <a:noFill/>
                </a:ln>
                <a:solidFill>
                  <a:srgbClr val="FF0000"/>
                </a:solidFill>
                <a:effectLst/>
                <a:latin typeface="FlowerC" pitchFamily="18" charset="0"/>
                <a:ea typeface="Times New Roman" pitchFamily="18" charset="0"/>
              </a:rPr>
              <a:t>Я помню вальса звук прелестный"</a:t>
            </a:r>
            <a:r>
              <a:rPr kumimoji="0" lang="ru-RU" sz="1200" b="1" i="0" u="none" strike="noStrike" cap="none" normalizeH="0" baseline="0" dirty="0" smtClean="0">
                <a:ln>
                  <a:noFill/>
                </a:ln>
                <a:solidFill>
                  <a:schemeClr val="accent2">
                    <a:lumMod val="50000"/>
                  </a:schemeClr>
                </a:solidFill>
                <a:effectLst/>
                <a:latin typeface="FlowerC" pitchFamily="18" charset="0"/>
                <a:ea typeface="Times New Roman" pitchFamily="18" charset="0"/>
              </a:rPr>
              <a:t>, и сам первым его исполнил.</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chemeClr val="accent2">
                  <a:lumMod val="50000"/>
                </a:schemeClr>
              </a:solidFill>
              <a:effectLst/>
              <a:latin typeface="FlowerC" pitchFamily="18" charset="0"/>
            </a:endParaRPr>
          </a:p>
        </p:txBody>
      </p:sp>
      <p:sp>
        <p:nvSpPr>
          <p:cNvPr id="10" name="Прямоугольник 9"/>
          <p:cNvSpPr/>
          <p:nvPr/>
        </p:nvSpPr>
        <p:spPr>
          <a:xfrm>
            <a:off x="10174288" y="-3870146"/>
            <a:ext cx="2286000" cy="12372618"/>
          </a:xfrm>
          <a:prstGeom prst="rect">
            <a:avLst/>
          </a:prstGeom>
        </p:spPr>
        <p:txBody>
          <a:bodyPr>
            <a:spAutoFit/>
          </a:bodyPr>
          <a:lstStyle/>
          <a:p>
            <a:pPr lvl="0" fontAlgn="base">
              <a:spcBef>
                <a:spcPct val="0"/>
              </a:spcBef>
              <a:spcAft>
                <a:spcPct val="0"/>
              </a:spcAft>
            </a:pPr>
            <a:r>
              <a:rPr lang="ru-RU" sz="1400" dirty="0" smtClean="0">
                <a:solidFill>
                  <a:srgbClr val="464646"/>
                </a:solidFill>
                <a:latin typeface="Arial" pitchFamily="34" charset="0"/>
                <a:ea typeface="Times New Roman" pitchFamily="18" charset="0"/>
              </a:rPr>
              <a:t>В 1908 году выходец из знатного дворянского рода </a:t>
            </a:r>
            <a:r>
              <a:rPr lang="ru-RU" sz="1400" b="1" dirty="0" smtClean="0">
                <a:solidFill>
                  <a:srgbClr val="464646"/>
                </a:solidFill>
                <a:latin typeface="Arial" pitchFamily="34" charset="0"/>
                <a:ea typeface="Times New Roman" pitchFamily="18" charset="0"/>
              </a:rPr>
              <a:t>Николай Листов</a:t>
            </a:r>
            <a:r>
              <a:rPr lang="ru-RU" sz="1400" dirty="0" smtClean="0">
                <a:solidFill>
                  <a:srgbClr val="464646"/>
                </a:solidFill>
                <a:latin typeface="Arial" pitchFamily="34" charset="0"/>
                <a:ea typeface="Times New Roman" pitchFamily="18" charset="0"/>
              </a:rPr>
              <a:t>  окончил юридический факультет Рижского университета. Перед ним, молодым, всесторонне развитым человеком, открывались радужные жизненные перспективы, но неожиданная встреча на одном из светских балов все перечеркнула.</a:t>
            </a:r>
            <a:endParaRPr lang="ru-RU" sz="1200" dirty="0" smtClean="0">
              <a:solidFill>
                <a:prstClr val="black"/>
              </a:solidFill>
              <a:latin typeface="Arial" pitchFamily="34" charset="0"/>
              <a:ea typeface="Times New Roman" pitchFamily="18" charset="0"/>
            </a:endParaRPr>
          </a:p>
          <a:p>
            <a:pPr lvl="0" eaLnBrk="0" fontAlgn="base" hangingPunct="0">
              <a:spcBef>
                <a:spcPct val="0"/>
              </a:spcBef>
              <a:spcAft>
                <a:spcPct val="0"/>
              </a:spcAft>
            </a:pPr>
            <a:r>
              <a:rPr lang="ru-RU" sz="1400" dirty="0" smtClean="0">
                <a:solidFill>
                  <a:srgbClr val="464646"/>
                </a:solidFill>
                <a:latin typeface="Arial" pitchFamily="34" charset="0"/>
                <a:ea typeface="Times New Roman" pitchFamily="18" charset="0"/>
              </a:rPr>
              <a:t>Он познакомился с актрисой провинциального драматического театра Александрой Медведевой и страстно, буквально с первого взгляда, в нее влюбился. Она ответила ему взаимностью, и они решили пожениться. Родители Николая пришли в ужас: их сын, дворянин, красавец и провинциальная актриса - какой позор для их рода! Они твердо пообещали, что если их сын заключит этот брак, они отрекутся от него и лишат наследства.</a:t>
            </a:r>
            <a:endParaRPr lang="ru-RU" sz="1200" dirty="0" smtClean="0">
              <a:solidFill>
                <a:prstClr val="black"/>
              </a:solidFill>
              <a:latin typeface="Arial" pitchFamily="34" charset="0"/>
              <a:ea typeface="Times New Roman" pitchFamily="18" charset="0"/>
            </a:endParaRPr>
          </a:p>
          <a:p>
            <a:pPr lvl="0" eaLnBrk="0" fontAlgn="base" hangingPunct="0">
              <a:spcBef>
                <a:spcPct val="0"/>
              </a:spcBef>
              <a:spcAft>
                <a:spcPct val="0"/>
              </a:spcAft>
            </a:pPr>
            <a:r>
              <a:rPr lang="ru-RU" sz="1400" dirty="0" smtClean="0">
                <a:solidFill>
                  <a:srgbClr val="464646"/>
                </a:solidFill>
                <a:latin typeface="Arial" pitchFamily="34" charset="0"/>
                <a:ea typeface="Times New Roman" pitchFamily="18" charset="0"/>
              </a:rPr>
              <a:t>Однако любовь оказалась сильней родительских угроз, денег и карьеры. Николай Листов стал актером провинциального театра, чтобы быть рядом с любимой. И никогда не пожалел об этом. Вспоминая тот бал, где он встретил свою судьбу, он сочинил романс</a:t>
            </a:r>
            <a:r>
              <a:rPr lang="ru-RU" sz="1400" b="1" dirty="0" smtClean="0">
                <a:solidFill>
                  <a:srgbClr val="464646"/>
                </a:solidFill>
                <a:latin typeface="Arial" pitchFamily="34" charset="0"/>
                <a:ea typeface="Times New Roman" pitchFamily="18" charset="0"/>
              </a:rPr>
              <a:t> "Я помню вальса звук прелестный"</a:t>
            </a:r>
            <a:r>
              <a:rPr lang="ru-RU" sz="1400" dirty="0" smtClean="0">
                <a:solidFill>
                  <a:srgbClr val="464646"/>
                </a:solidFill>
                <a:latin typeface="Arial" pitchFamily="34" charset="0"/>
                <a:ea typeface="Times New Roman" pitchFamily="18" charset="0"/>
              </a:rPr>
              <a:t>, и сам первым его исполнил.</a:t>
            </a:r>
            <a:endParaRPr lang="ru-RU" sz="1200" dirty="0" smtClean="0">
              <a:solidFill>
                <a:prstClr val="black"/>
              </a:solidFill>
              <a:latin typeface="Arial" pitchFamily="34" charset="0"/>
              <a:ea typeface="Times New Roman" pitchFamily="18" charset="0"/>
            </a:endParaRPr>
          </a:p>
          <a:p>
            <a:pPr lvl="0" eaLnBrk="0" fontAlgn="base" hangingPunct="0">
              <a:spcBef>
                <a:spcPct val="0"/>
              </a:spcBef>
              <a:spcAft>
                <a:spcPct val="0"/>
              </a:spcAft>
            </a:pPr>
            <a:r>
              <a:rPr lang="ru-RU" sz="1400" i="1" dirty="0" smtClean="0">
                <a:solidFill>
                  <a:srgbClr val="464646"/>
                </a:solidFill>
                <a:latin typeface="Arial" pitchFamily="34" charset="0"/>
                <a:ea typeface="Times New Roman" pitchFamily="18" charset="0"/>
              </a:rPr>
              <a:t>Сочинить что-нибудь еще он не пытался, но и одного этого романса хватило, чтобы его имя было навсегда увековечено </a:t>
            </a:r>
            <a:endParaRPr lang="ru-RU" dirty="0"/>
          </a:p>
        </p:txBody>
      </p:sp>
      <p:pic>
        <p:nvPicPr>
          <p:cNvPr id="5" name="Picture 2" descr="C:\Documents and Settings\Кармазина.TBC\Рабочий стол\Новая папка2\сканы 30.01.13_0012_enl.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20949910">
            <a:off x="452089" y="2893381"/>
            <a:ext cx="1321611" cy="1895420"/>
          </a:xfrm>
          <a:prstGeom prst="rect">
            <a:avLst/>
          </a:prstGeom>
          <a:noFill/>
        </p:spPr>
      </p:pic>
      <p:pic>
        <p:nvPicPr>
          <p:cNvPr id="3075" name="Picture 3" descr="C:\Documents and Settings\Кармазина.TBC\Рабочий стол\Новая папка2\8b733a2b3208.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818286">
            <a:off x="7173907" y="3959205"/>
            <a:ext cx="1666870" cy="1666870"/>
          </a:xfrm>
          <a:prstGeom prst="rect">
            <a:avLst/>
          </a:prstGeom>
          <a:noFill/>
        </p:spPr>
      </p:pic>
      <p:pic>
        <p:nvPicPr>
          <p:cNvPr id="6" name="Picture 2" descr="F:\старинные2\b2f1ccfedf26edcdf765c7e0a67.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715008" y="4143380"/>
            <a:ext cx="1249013" cy="1683452"/>
          </a:xfrm>
          <a:prstGeom prst="rect">
            <a:avLst/>
          </a:prstGeom>
          <a:noFill/>
          <a:ln>
            <a:solidFill>
              <a:schemeClr val="accent4">
                <a:lumMod val="50000"/>
              </a:schemeClr>
            </a:solidFill>
          </a:ln>
        </p:spPr>
      </p:pic>
      <p:pic>
        <p:nvPicPr>
          <p:cNvPr id="1028" name="Picture 4" descr="C:\Documents and Settings\Кармазина.TBC\Рабочий стол\Новая папка2\1272801469_image013.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42844" y="214290"/>
            <a:ext cx="1823977" cy="2566922"/>
          </a:xfrm>
          <a:prstGeom prst="ellipse">
            <a:avLst/>
          </a:prstGeom>
          <a:ln>
            <a:noFill/>
          </a:ln>
          <a:effectLst>
            <a:softEdge rad="112500"/>
          </a:effectLst>
        </p:spPr>
      </p:pic>
      <p:sp>
        <p:nvSpPr>
          <p:cNvPr id="13" name="Прямоугольник 12"/>
          <p:cNvSpPr/>
          <p:nvPr/>
        </p:nvSpPr>
        <p:spPr>
          <a:xfrm>
            <a:off x="142844" y="5000636"/>
            <a:ext cx="1928826" cy="784830"/>
          </a:xfrm>
          <a:prstGeom prst="rect">
            <a:avLst/>
          </a:prstGeom>
        </p:spPr>
        <p:txBody>
          <a:bodyPr wrap="square">
            <a:spAutoFit/>
          </a:bodyPr>
          <a:lstStyle/>
          <a:p>
            <a:r>
              <a:rPr lang="ru-RU" sz="900" b="1" dirty="0" smtClean="0">
                <a:solidFill>
                  <a:schemeClr val="tx2">
                    <a:lumMod val="50000"/>
                  </a:schemeClr>
                </a:solidFill>
                <a:latin typeface="Times New Roman" pitchFamily="18" charset="0"/>
                <a:cs typeface="Times New Roman" pitchFamily="18" charset="0"/>
              </a:rPr>
              <a:t>     Золотая коллекция русского романса  [Ноты] : для голоса и </a:t>
            </a:r>
            <a:r>
              <a:rPr lang="ru-RU" sz="900" b="1" dirty="0" err="1" smtClean="0">
                <a:solidFill>
                  <a:schemeClr val="tx2">
                    <a:lumMod val="50000"/>
                  </a:schemeClr>
                </a:solidFill>
                <a:latin typeface="Times New Roman" pitchFamily="18" charset="0"/>
                <a:cs typeface="Times New Roman" pitchFamily="18" charset="0"/>
              </a:rPr>
              <a:t>фп</a:t>
            </a:r>
            <a:r>
              <a:rPr lang="ru-RU" sz="900" b="1" dirty="0" smtClean="0">
                <a:solidFill>
                  <a:schemeClr val="tx2">
                    <a:lumMod val="50000"/>
                  </a:schemeClr>
                </a:solidFill>
                <a:latin typeface="Times New Roman" pitchFamily="18" charset="0"/>
                <a:cs typeface="Times New Roman" pitchFamily="18" charset="0"/>
              </a:rPr>
              <a:t>. / [</a:t>
            </a:r>
            <a:r>
              <a:rPr lang="en-US" sz="900" b="1" dirty="0" smtClean="0">
                <a:solidFill>
                  <a:schemeClr val="tx2">
                    <a:lumMod val="50000"/>
                  </a:schemeClr>
                </a:solidFill>
                <a:latin typeface="Times New Roman" pitchFamily="18" charset="0"/>
                <a:cs typeface="Times New Roman" pitchFamily="18" charset="0"/>
              </a:rPr>
              <a:t>c</a:t>
            </a:r>
            <a:r>
              <a:rPr lang="ru-RU" sz="900" b="1" dirty="0" smtClean="0">
                <a:solidFill>
                  <a:schemeClr val="tx2">
                    <a:lumMod val="50000"/>
                  </a:schemeClr>
                </a:solidFill>
                <a:latin typeface="Times New Roman" pitchFamily="18" charset="0"/>
                <a:cs typeface="Times New Roman" pitchFamily="18" charset="0"/>
              </a:rPr>
              <a:t>ост. В. </a:t>
            </a:r>
            <a:r>
              <a:rPr lang="ru-RU" sz="900" b="1" dirty="0" err="1" smtClean="0">
                <a:solidFill>
                  <a:schemeClr val="tx2">
                    <a:lumMod val="50000"/>
                  </a:schemeClr>
                </a:solidFill>
                <a:latin typeface="Times New Roman" pitchFamily="18" charset="0"/>
                <a:cs typeface="Times New Roman" pitchFamily="18" charset="0"/>
              </a:rPr>
              <a:t>Кулев</a:t>
            </a:r>
            <a:r>
              <a:rPr lang="ru-RU" sz="900" b="1" dirty="0" smtClean="0">
                <a:solidFill>
                  <a:schemeClr val="tx2">
                    <a:lumMod val="50000"/>
                  </a:schemeClr>
                </a:solidFill>
                <a:latin typeface="Times New Roman" pitchFamily="18" charset="0"/>
                <a:cs typeface="Times New Roman" pitchFamily="18" charset="0"/>
              </a:rPr>
              <a:t>, Ф. </a:t>
            </a:r>
            <a:r>
              <a:rPr lang="ru-RU" sz="900" b="1" dirty="0" err="1" smtClean="0">
                <a:solidFill>
                  <a:schemeClr val="tx2">
                    <a:lumMod val="50000"/>
                  </a:schemeClr>
                </a:solidFill>
                <a:latin typeface="Times New Roman" pitchFamily="18" charset="0"/>
                <a:cs typeface="Times New Roman" pitchFamily="18" charset="0"/>
              </a:rPr>
              <a:t>Такун</a:t>
            </a:r>
            <a:r>
              <a:rPr lang="en-US" sz="900" b="1" dirty="0" smtClean="0">
                <a:solidFill>
                  <a:schemeClr val="tx2">
                    <a:lumMod val="50000"/>
                  </a:schemeClr>
                </a:solidFill>
                <a:latin typeface="Times New Roman" pitchFamily="18" charset="0"/>
                <a:cs typeface="Times New Roman" pitchFamily="18" charset="0"/>
              </a:rPr>
              <a:t>] </a:t>
            </a:r>
            <a:r>
              <a:rPr lang="ru-RU" sz="900" b="1" dirty="0" smtClean="0">
                <a:solidFill>
                  <a:schemeClr val="tx2">
                    <a:lumMod val="50000"/>
                  </a:schemeClr>
                </a:solidFill>
                <a:latin typeface="Times New Roman" pitchFamily="18" charset="0"/>
                <a:cs typeface="Times New Roman" pitchFamily="18" charset="0"/>
              </a:rPr>
              <a:t>– М. : Современная музыка, 2000. – 237с.</a:t>
            </a:r>
            <a:endParaRPr lang="ru-RU" sz="900" b="1" dirty="0">
              <a:solidFill>
                <a:schemeClr val="tx2">
                  <a:lumMod val="50000"/>
                </a:schemeClr>
              </a:solidFill>
              <a:latin typeface="Times New Roman" pitchFamily="18" charset="0"/>
              <a:cs typeface="Times New Roman" pitchFamily="18" charset="0"/>
            </a:endParaRPr>
          </a:p>
        </p:txBody>
      </p:sp>
      <p:sp>
        <p:nvSpPr>
          <p:cNvPr id="16385" name="Rectangle 1"/>
          <p:cNvSpPr>
            <a:spLocks noChangeArrowheads="1"/>
          </p:cNvSpPr>
          <p:nvPr/>
        </p:nvSpPr>
        <p:spPr bwMode="auto">
          <a:xfrm>
            <a:off x="6572264" y="6000768"/>
            <a:ext cx="2571736" cy="6617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ru-RU" sz="900" b="1" i="0" u="none" strike="noStrike" cap="none" normalizeH="0" baseline="0" dirty="0" smtClean="0">
                <a:ln>
                  <a:noFill/>
                </a:ln>
                <a:solidFill>
                  <a:schemeClr val="tx2">
                    <a:lumMod val="50000"/>
                  </a:schemeClr>
                </a:solidFill>
                <a:effectLst/>
                <a:latin typeface="Times New Roman" pitchFamily="18" charset="0"/>
                <a:ea typeface="Calibri" pitchFamily="34" charset="0"/>
                <a:cs typeface="Times New Roman" pitchFamily="18" charset="0"/>
              </a:rPr>
              <a:t>     25 лучших романсов [Звукозапись]. – Екатеринбург : Уральский электронный завод,  2003. – 2 </a:t>
            </a:r>
            <a:r>
              <a:rPr kumimoji="0" lang="ru-RU" sz="900" b="1" i="0" u="none" strike="noStrike" cap="none" normalizeH="0" baseline="0" dirty="0" err="1" smtClean="0">
                <a:ln>
                  <a:noFill/>
                </a:ln>
                <a:solidFill>
                  <a:schemeClr val="tx2">
                    <a:lumMod val="50000"/>
                  </a:schemeClr>
                </a:solidFill>
                <a:effectLst/>
                <a:latin typeface="Times New Roman" pitchFamily="18" charset="0"/>
                <a:ea typeface="Calibri" pitchFamily="34" charset="0"/>
                <a:cs typeface="Times New Roman" pitchFamily="18" charset="0"/>
              </a:rPr>
              <a:t>зв</a:t>
            </a:r>
            <a:r>
              <a:rPr kumimoji="0" lang="ru-RU" sz="900" b="1" i="0" u="none" strike="noStrike" cap="none" normalizeH="0" baseline="0" dirty="0" smtClean="0">
                <a:ln>
                  <a:noFill/>
                </a:ln>
                <a:solidFill>
                  <a:schemeClr val="tx2">
                    <a:lumMod val="50000"/>
                  </a:schemeClr>
                </a:solidFill>
                <a:effectLst/>
                <a:latin typeface="Times New Roman" pitchFamily="18" charset="0"/>
                <a:ea typeface="Calibri" pitchFamily="34" charset="0"/>
                <a:cs typeface="Times New Roman" pitchFamily="18" charset="0"/>
              </a:rPr>
              <a:t>. диска.</a:t>
            </a:r>
            <a:endParaRPr kumimoji="0" lang="ru-RU" sz="900" b="1" i="0" u="none" strike="noStrike" cap="none" normalizeH="0" baseline="0" dirty="0" smtClean="0">
              <a:ln>
                <a:noFill/>
              </a:ln>
              <a:solidFill>
                <a:schemeClr val="tx2">
                  <a:lumMod val="50000"/>
                </a:schemeClr>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000" b="1" i="0" u="none" strike="noStrike" cap="none" normalizeH="0" baseline="0" dirty="0" smtClean="0">
              <a:ln>
                <a:noFill/>
              </a:ln>
              <a:solidFill>
                <a:schemeClr val="tx2">
                  <a:lumMod val="50000"/>
                </a:schemeClr>
              </a:solidFill>
              <a:effectLst/>
              <a:latin typeface="Times New Roman" pitchFamily="18" charset="0"/>
              <a:cs typeface="Times New Roman" pitchFamily="18" charset="0"/>
            </a:endParaRPr>
          </a:p>
        </p:txBody>
      </p:sp>
      <p:sp>
        <p:nvSpPr>
          <p:cNvPr id="17" name="Прямоугольник 16"/>
          <p:cNvSpPr/>
          <p:nvPr/>
        </p:nvSpPr>
        <p:spPr>
          <a:xfrm>
            <a:off x="357158" y="6215082"/>
            <a:ext cx="6072230" cy="338554"/>
          </a:xfrm>
          <a:prstGeom prst="rect">
            <a:avLst/>
          </a:prstGeom>
        </p:spPr>
        <p:txBody>
          <a:bodyPr wrap="square">
            <a:spAutoFit/>
          </a:bodyPr>
          <a:lstStyle/>
          <a:p>
            <a:pPr algn="ctr"/>
            <a:r>
              <a:rPr lang="ru-RU" sz="1600" b="1" dirty="0" smtClean="0">
                <a:solidFill>
                  <a:srgbClr val="FF0000"/>
                </a:solidFill>
                <a:latin typeface="Times New Roman" pitchFamily="18" charset="0"/>
                <a:cs typeface="Times New Roman" pitchFamily="18" charset="0"/>
                <a:hlinkClick r:id="rId8"/>
              </a:rPr>
              <a:t>Слушать романс «Я помню вальса звук прелестный»</a:t>
            </a:r>
            <a:endParaRPr lang="ru-RU" sz="1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85918154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childTnLst>
                          </p:cTn>
                        </p:par>
                        <p:par>
                          <p:cTn id="8" fill="hold">
                            <p:stCondLst>
                              <p:cond delay="2000"/>
                            </p:stCondLst>
                            <p:childTnLst>
                              <p:par>
                                <p:cTn id="9" presetID="14" presetClass="entr" presetSubtype="1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randombar(horizontal)">
                                      <p:cBhvr>
                                        <p:cTn id="11" dur="1000"/>
                                        <p:tgtEl>
                                          <p:spTgt spid="13"/>
                                        </p:tgtEl>
                                      </p:cBhvr>
                                    </p:animEffect>
                                  </p:childTnLst>
                                </p:cTn>
                              </p:par>
                            </p:childTnLst>
                          </p:cTn>
                        </p:par>
                        <p:par>
                          <p:cTn id="12" fill="hold">
                            <p:stCondLst>
                              <p:cond delay="3000"/>
                            </p:stCondLst>
                            <p:childTnLst>
                              <p:par>
                                <p:cTn id="13" presetID="21" presetClass="entr" presetSubtype="4" fill="hold" nodeType="afterEffect">
                                  <p:stCondLst>
                                    <p:cond delay="0"/>
                                  </p:stCondLst>
                                  <p:childTnLst>
                                    <p:set>
                                      <p:cBhvr>
                                        <p:cTn id="14" dur="1" fill="hold">
                                          <p:stCondLst>
                                            <p:cond delay="0"/>
                                          </p:stCondLst>
                                        </p:cTn>
                                        <p:tgtEl>
                                          <p:spTgt spid="3075"/>
                                        </p:tgtEl>
                                        <p:attrNameLst>
                                          <p:attrName>style.visibility</p:attrName>
                                        </p:attrNameLst>
                                      </p:cBhvr>
                                      <p:to>
                                        <p:strVal val="visible"/>
                                      </p:to>
                                    </p:set>
                                    <p:animEffect transition="in" filter="wheel(4)">
                                      <p:cBhvr>
                                        <p:cTn id="15" dur="2000"/>
                                        <p:tgtEl>
                                          <p:spTgt spid="3075"/>
                                        </p:tgtEl>
                                      </p:cBhvr>
                                    </p:animEffect>
                                  </p:childTnLst>
                                </p:cTn>
                              </p:par>
                            </p:childTnLst>
                          </p:cTn>
                        </p:par>
                        <p:par>
                          <p:cTn id="16" fill="hold">
                            <p:stCondLst>
                              <p:cond delay="5000"/>
                            </p:stCondLst>
                            <p:childTnLst>
                              <p:par>
                                <p:cTn id="17" presetID="14" presetClass="entr" presetSubtype="10" fill="hold" grpId="0" nodeType="afterEffect">
                                  <p:stCondLst>
                                    <p:cond delay="0"/>
                                  </p:stCondLst>
                                  <p:childTnLst>
                                    <p:set>
                                      <p:cBhvr>
                                        <p:cTn id="18" dur="1" fill="hold">
                                          <p:stCondLst>
                                            <p:cond delay="0"/>
                                          </p:stCondLst>
                                        </p:cTn>
                                        <p:tgtEl>
                                          <p:spTgt spid="16385"/>
                                        </p:tgtEl>
                                        <p:attrNameLst>
                                          <p:attrName>style.visibility</p:attrName>
                                        </p:attrNameLst>
                                      </p:cBhvr>
                                      <p:to>
                                        <p:strVal val="visible"/>
                                      </p:to>
                                    </p:set>
                                    <p:animEffect transition="in" filter="randombar(horizontal)">
                                      <p:cBhvr>
                                        <p:cTn id="19" dur="1000"/>
                                        <p:tgtEl>
                                          <p:spTgt spid="163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38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Users\1234\Desktop\фоны для презентаций\478431-177b91de8f4388f8.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1" descr="C:\Documents and Settings\Кармазина.TBC\Рабочий стол\Новая папка2\main.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58082" y="357166"/>
            <a:ext cx="1143008" cy="146958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051" name="Picture 3" descr="C:\Documents and Settings\Кармазина.TBC\Рабочий стол\Новая папка2\0008-011-Byt-mozhet-imenno-toj-janvarskoj-nochju-1851-goda-kogda-on.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71868" y="4572008"/>
            <a:ext cx="1785950" cy="197643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Табличка 5"/>
          <p:cNvSpPr/>
          <p:nvPr/>
        </p:nvSpPr>
        <p:spPr>
          <a:xfrm>
            <a:off x="2071670" y="1571612"/>
            <a:ext cx="5112000" cy="2664000"/>
          </a:xfrm>
          <a:prstGeom prst="plaque">
            <a:avLst/>
          </a:prstGeom>
          <a:solidFill>
            <a:schemeClr val="accent3">
              <a:lumMod val="20000"/>
              <a:lumOff val="8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52" name="Rectangle 4"/>
          <p:cNvSpPr>
            <a:spLocks noChangeArrowheads="1"/>
          </p:cNvSpPr>
          <p:nvPr/>
        </p:nvSpPr>
        <p:spPr bwMode="auto">
          <a:xfrm>
            <a:off x="2500298" y="1714488"/>
            <a:ext cx="4357718" cy="24929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accent2">
                    <a:lumMod val="50000"/>
                  </a:schemeClr>
                </a:solidFill>
                <a:effectLst/>
                <a:latin typeface="FlowerC" pitchFamily="18" charset="0"/>
                <a:ea typeface="Times New Roman" pitchFamily="18" charset="0"/>
              </a:rPr>
              <a:t>     Это стихотворение будет одним из лучших в русской любовной лирике, но знаменитым станет тогда, когда превратится в романс на музыку П.И. Чайковского.  Слова романса написал </a:t>
            </a:r>
            <a:r>
              <a:rPr kumimoji="0" lang="ru-RU" sz="1200" b="1" i="0" u="none" strike="noStrike" cap="none" normalizeH="0" baseline="0" dirty="0" smtClean="0">
                <a:ln>
                  <a:noFill/>
                </a:ln>
                <a:solidFill>
                  <a:srgbClr val="FF0000"/>
                </a:solidFill>
                <a:effectLst/>
                <a:latin typeface="FlowerC" pitchFamily="18" charset="0"/>
                <a:ea typeface="Times New Roman" pitchFamily="18" charset="0"/>
              </a:rPr>
              <a:t>А.К. Толстой. </a:t>
            </a:r>
            <a:r>
              <a:rPr kumimoji="0" lang="ru-RU" sz="1200" b="1" i="0" u="none" strike="noStrike" cap="none" normalizeH="0" baseline="0" dirty="0" smtClean="0">
                <a:ln>
                  <a:noFill/>
                </a:ln>
                <a:solidFill>
                  <a:schemeClr val="accent2">
                    <a:lumMod val="50000"/>
                  </a:schemeClr>
                </a:solidFill>
                <a:effectLst/>
                <a:latin typeface="FlowerC" pitchFamily="18" charset="0"/>
                <a:ea typeface="Times New Roman" pitchFamily="18" charset="0"/>
              </a:rPr>
              <a:t>Он посвятил его своей будущей жене – </a:t>
            </a:r>
            <a:r>
              <a:rPr lang="ru-RU" sz="1200" b="1" dirty="0" smtClean="0">
                <a:solidFill>
                  <a:srgbClr val="FF0000"/>
                </a:solidFill>
                <a:latin typeface="FlowerC" pitchFamily="18" charset="0"/>
                <a:ea typeface="Times New Roman" pitchFamily="18" charset="0"/>
              </a:rPr>
              <a:t>С.А.</a:t>
            </a:r>
            <a:r>
              <a:rPr kumimoji="0" lang="ru-RU" sz="1200" b="1" i="0" u="none" strike="noStrike" cap="none" normalizeH="0" baseline="0" dirty="0" smtClean="0">
                <a:ln>
                  <a:noFill/>
                </a:ln>
                <a:solidFill>
                  <a:srgbClr val="FF0000"/>
                </a:solidFill>
                <a:effectLst/>
                <a:latin typeface="FlowerC" pitchFamily="18" charset="0"/>
                <a:ea typeface="Times New Roman" pitchFamily="18" charset="0"/>
              </a:rPr>
              <a:t> Миллер</a:t>
            </a:r>
            <a:r>
              <a:rPr kumimoji="0" lang="ru-RU" sz="1200" b="1" i="0" u="none" strike="noStrike" cap="none" normalizeH="0" baseline="0" dirty="0" smtClean="0">
                <a:ln>
                  <a:noFill/>
                </a:ln>
                <a:solidFill>
                  <a:schemeClr val="accent2">
                    <a:lumMod val="50000"/>
                  </a:schemeClr>
                </a:solidFill>
                <a:effectLst/>
                <a:latin typeface="FlowerC" pitchFamily="18" charset="0"/>
                <a:ea typeface="Times New Roman" pitchFamily="18" charset="0"/>
              </a:rPr>
              <a:t>. В ней он нашел не только свою единственную женщину, но и умного друга.</a:t>
            </a:r>
            <a:endParaRPr kumimoji="0" lang="ru-RU" sz="1200" b="1" i="0" u="none" strike="noStrike" cap="none" normalizeH="0" baseline="0" dirty="0" smtClean="0">
              <a:ln>
                <a:noFill/>
              </a:ln>
              <a:solidFill>
                <a:schemeClr val="accent2">
                  <a:lumMod val="50000"/>
                </a:schemeClr>
              </a:solidFill>
              <a:effectLst/>
              <a:latin typeface="FlowerC"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accent2">
                    <a:lumMod val="50000"/>
                  </a:schemeClr>
                </a:solidFill>
                <a:effectLst/>
                <a:latin typeface="FlowerC" pitchFamily="18" charset="0"/>
                <a:ea typeface="Times New Roman" pitchFamily="18" charset="0"/>
              </a:rPr>
              <a:t>      Впервые они встретились на бале-маскараде в Петербургском Большом театре. Он почему-то сразу обратил на нее внимание. Она была стройна и изящна. Маска скрывала лицо, но серые глаза смотрели пристально и печально.</a:t>
            </a:r>
            <a:endParaRPr kumimoji="0" lang="ru-RU" sz="1200" b="1" i="0" u="none" strike="noStrike" cap="none" normalizeH="0" baseline="0" dirty="0" smtClean="0">
              <a:ln>
                <a:noFill/>
              </a:ln>
              <a:solidFill>
                <a:schemeClr val="accent2">
                  <a:lumMod val="50000"/>
                </a:schemeClr>
              </a:solidFill>
              <a:effectLst/>
              <a:latin typeface="FlowerC"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accent2">
                    <a:lumMod val="50000"/>
                  </a:schemeClr>
                </a:solidFill>
                <a:effectLst/>
                <a:latin typeface="FlowerC" pitchFamily="18" charset="0"/>
                <a:ea typeface="Times New Roman" pitchFamily="18" charset="0"/>
              </a:rPr>
              <a:t>Прекрасные пепельные волосы венчали голову.  Вскоре он написал стихотворение </a:t>
            </a:r>
            <a:r>
              <a:rPr kumimoji="0" lang="ru-RU" sz="1200" b="1" i="0" u="none" strike="noStrike" cap="none" normalizeH="0" baseline="0" dirty="0" smtClean="0">
                <a:ln>
                  <a:noFill/>
                </a:ln>
                <a:solidFill>
                  <a:srgbClr val="FF0000"/>
                </a:solidFill>
                <a:effectLst/>
                <a:latin typeface="FlowerC" pitchFamily="18" charset="0"/>
                <a:ea typeface="Times New Roman" pitchFamily="18" charset="0"/>
              </a:rPr>
              <a:t>«Средь шумного бала».</a:t>
            </a:r>
            <a:endParaRPr kumimoji="0" lang="ru-RU" sz="1200" b="1" i="0" u="none" strike="noStrike" cap="none" normalizeH="0" baseline="0" dirty="0" smtClean="0">
              <a:ln>
                <a:noFill/>
              </a:ln>
              <a:solidFill>
                <a:srgbClr val="FF0000"/>
              </a:solidFill>
              <a:effectLst/>
              <a:latin typeface="FlowerC" pitchFamily="18" charset="0"/>
            </a:endParaRPr>
          </a:p>
        </p:txBody>
      </p:sp>
      <p:sp>
        <p:nvSpPr>
          <p:cNvPr id="8" name="Скругленная прямоугольная выноска 7"/>
          <p:cNvSpPr/>
          <p:nvPr/>
        </p:nvSpPr>
        <p:spPr>
          <a:xfrm>
            <a:off x="3143240" y="285728"/>
            <a:ext cx="2592000" cy="936000"/>
          </a:xfrm>
          <a:prstGeom prst="wedgeRoundRectCallout">
            <a:avLst/>
          </a:prstGeom>
          <a:solidFill>
            <a:schemeClr val="accent3">
              <a:lumMod val="20000"/>
              <a:lumOff val="8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53" name="Rectangle 5"/>
          <p:cNvSpPr>
            <a:spLocks noChangeArrowheads="1"/>
          </p:cNvSpPr>
          <p:nvPr/>
        </p:nvSpPr>
        <p:spPr bwMode="auto">
          <a:xfrm>
            <a:off x="3357554" y="357166"/>
            <a:ext cx="2500330" cy="8617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ts val="600"/>
              </a:lnSpc>
              <a:spcBef>
                <a:spcPct val="0"/>
              </a:spcBef>
              <a:spcAft>
                <a:spcPct val="0"/>
              </a:spcAft>
              <a:buClrTx/>
              <a:buSzTx/>
              <a:buFontTx/>
              <a:buNone/>
              <a:tabLst/>
            </a:pPr>
            <a:r>
              <a:rPr kumimoji="0" lang="ru-RU" sz="1200" b="1" i="0" u="none" strike="noStrike" cap="none" normalizeH="0" baseline="0" dirty="0" smtClean="0">
                <a:ln>
                  <a:noFill/>
                </a:ln>
                <a:solidFill>
                  <a:srgbClr val="FF0000"/>
                </a:solidFill>
                <a:effectLst/>
                <a:latin typeface="Calibri" pitchFamily="34" charset="0"/>
                <a:ea typeface="Times New Roman" pitchFamily="18" charset="0"/>
              </a:rPr>
              <a:t>                                                           Средь шумного бала случайно, </a:t>
            </a:r>
            <a:br>
              <a:rPr kumimoji="0" lang="ru-RU" sz="1200" b="1" i="0" u="none" strike="noStrike" cap="none" normalizeH="0" baseline="0" dirty="0" smtClean="0">
                <a:ln>
                  <a:noFill/>
                </a:ln>
                <a:solidFill>
                  <a:srgbClr val="FF0000"/>
                </a:solidFill>
                <a:effectLst/>
                <a:latin typeface="Calibri" pitchFamily="34" charset="0"/>
                <a:ea typeface="Times New Roman" pitchFamily="18" charset="0"/>
              </a:rPr>
            </a:br>
            <a:r>
              <a:rPr kumimoji="0" lang="ru-RU" sz="1200" b="1" i="0" u="none" strike="noStrike" cap="none" normalizeH="0" baseline="0" dirty="0" smtClean="0">
                <a:ln>
                  <a:noFill/>
                </a:ln>
                <a:solidFill>
                  <a:srgbClr val="FF0000"/>
                </a:solidFill>
                <a:effectLst/>
                <a:latin typeface="Calibri" pitchFamily="34" charset="0"/>
                <a:ea typeface="Times New Roman" pitchFamily="18" charset="0"/>
              </a:rPr>
              <a:t>                                                                   В тревоге мирской суеты, </a:t>
            </a:r>
            <a:br>
              <a:rPr kumimoji="0" lang="ru-RU" sz="1200" b="1" i="0" u="none" strike="noStrike" cap="none" normalizeH="0" baseline="0" dirty="0" smtClean="0">
                <a:ln>
                  <a:noFill/>
                </a:ln>
                <a:solidFill>
                  <a:srgbClr val="FF0000"/>
                </a:solidFill>
                <a:effectLst/>
                <a:latin typeface="Calibri" pitchFamily="34" charset="0"/>
                <a:ea typeface="Times New Roman" pitchFamily="18" charset="0"/>
              </a:rPr>
            </a:br>
            <a:r>
              <a:rPr kumimoji="0" lang="ru-RU" sz="1200" b="1" i="0" u="none" strike="noStrike" cap="none" normalizeH="0" baseline="0" dirty="0" smtClean="0">
                <a:ln>
                  <a:noFill/>
                </a:ln>
                <a:solidFill>
                  <a:srgbClr val="FF0000"/>
                </a:solidFill>
                <a:effectLst/>
                <a:latin typeface="Calibri" pitchFamily="34" charset="0"/>
                <a:ea typeface="Times New Roman" pitchFamily="18" charset="0"/>
              </a:rPr>
              <a:t>                                                                           Тебя я увидел, но тайна </a:t>
            </a:r>
            <a:br>
              <a:rPr kumimoji="0" lang="ru-RU" sz="1200" b="1" i="0" u="none" strike="noStrike" cap="none" normalizeH="0" baseline="0" dirty="0" smtClean="0">
                <a:ln>
                  <a:noFill/>
                </a:ln>
                <a:solidFill>
                  <a:srgbClr val="FF0000"/>
                </a:solidFill>
                <a:effectLst/>
                <a:latin typeface="Calibri" pitchFamily="34" charset="0"/>
                <a:ea typeface="Times New Roman" pitchFamily="18" charset="0"/>
              </a:rPr>
            </a:br>
            <a:r>
              <a:rPr kumimoji="0" lang="ru-RU" sz="1200" b="1" i="0" u="none" strike="noStrike" cap="none" normalizeH="0" baseline="0" dirty="0" smtClean="0">
                <a:ln>
                  <a:noFill/>
                </a:ln>
                <a:solidFill>
                  <a:srgbClr val="FF0000"/>
                </a:solidFill>
                <a:effectLst/>
                <a:latin typeface="Calibri" pitchFamily="34" charset="0"/>
                <a:ea typeface="Times New Roman" pitchFamily="18" charset="0"/>
              </a:rPr>
              <a:t>                                                                           Твои покрывала черты…     </a:t>
            </a:r>
          </a:p>
          <a:p>
            <a:pPr marL="0" marR="0" lvl="0" indent="0" algn="l" defTabSz="914400" rtl="0" eaLnBrk="1" fontAlgn="base" latinLnBrk="0" hangingPunct="1">
              <a:lnSpc>
                <a:spcPts val="600"/>
              </a:lnSpc>
              <a:spcBef>
                <a:spcPct val="0"/>
              </a:spcBef>
              <a:spcAft>
                <a:spcPct val="0"/>
              </a:spcAft>
              <a:buClrTx/>
              <a:buSzTx/>
              <a:buFontTx/>
              <a:buNone/>
              <a:tabLst/>
            </a:pPr>
            <a:endParaRPr lang="ru-RU" sz="1200" b="1" dirty="0" smtClean="0">
              <a:solidFill>
                <a:srgbClr val="FF0000"/>
              </a:solidFill>
              <a:latin typeface="Calibri" pitchFamily="34" charset="0"/>
              <a:ea typeface="Times New Roman" pitchFamily="18" charset="0"/>
            </a:endParaRPr>
          </a:p>
          <a:p>
            <a:pPr marL="0" marR="0" lvl="0" indent="0" algn="l" defTabSz="914400" rtl="0" eaLnBrk="1" fontAlgn="base" latinLnBrk="0" hangingPunct="1">
              <a:lnSpc>
                <a:spcPts val="600"/>
              </a:lnSpc>
              <a:spcBef>
                <a:spcPct val="0"/>
              </a:spcBef>
              <a:spcAft>
                <a:spcPct val="0"/>
              </a:spcAft>
              <a:buClrTx/>
              <a:buSzTx/>
              <a:buFontTx/>
              <a:buNone/>
              <a:tabLst/>
            </a:pPr>
            <a:r>
              <a:rPr kumimoji="0" lang="ru-RU" sz="1200" b="1" i="0" u="none" strike="noStrike" cap="none" normalizeH="0" baseline="0" dirty="0" smtClean="0">
                <a:ln>
                  <a:noFill/>
                </a:ln>
                <a:solidFill>
                  <a:srgbClr val="FF0000"/>
                </a:solidFill>
                <a:effectLst/>
                <a:latin typeface="Calibri" pitchFamily="34" charset="0"/>
                <a:ea typeface="Times New Roman" pitchFamily="18" charset="0"/>
              </a:rPr>
              <a:t>                                        А.Толстой                                                                                                              </a:t>
            </a:r>
            <a:endParaRPr kumimoji="0" lang="ru-RU" sz="1200" b="1" i="0" u="none" strike="noStrike" cap="none" normalizeH="0" baseline="0" dirty="0" smtClean="0">
              <a:ln>
                <a:noFill/>
              </a:ln>
              <a:solidFill>
                <a:srgbClr val="FF0000"/>
              </a:solidFill>
              <a:effectLst/>
              <a:latin typeface="Calibri" pitchFamily="34" charset="0"/>
            </a:endParaRPr>
          </a:p>
        </p:txBody>
      </p:sp>
      <p:pic>
        <p:nvPicPr>
          <p:cNvPr id="2055" name="Picture 7" descr="C:\Documents and Settings\Кармазина.TBC\Рабочий стол\Новая папка2\Marhasev.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21096860">
            <a:off x="353099" y="2660467"/>
            <a:ext cx="1363647" cy="2003707"/>
          </a:xfrm>
          <a:prstGeom prst="rect">
            <a:avLst/>
          </a:prstGeom>
          <a:noFill/>
          <a:ln>
            <a:solidFill>
              <a:schemeClr val="accent1">
                <a:lumMod val="50000"/>
              </a:schemeClr>
            </a:solidFill>
          </a:ln>
          <a:effectLst>
            <a:innerShdw blurRad="63500" dist="50800" dir="8100000">
              <a:prstClr val="black">
                <a:alpha val="50000"/>
              </a:prstClr>
            </a:innerShdw>
          </a:effectLst>
        </p:spPr>
      </p:pic>
      <p:pic>
        <p:nvPicPr>
          <p:cNvPr id="2056" name="Picture 8" descr="C:\Documents and Settings\Кармазина.TBC\Рабочий стол\Новая папка2\797669.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rot="611664">
            <a:off x="7514147" y="2316104"/>
            <a:ext cx="1315298" cy="1880876"/>
          </a:xfrm>
          <a:prstGeom prst="rect">
            <a:avLst/>
          </a:prstGeom>
          <a:noFill/>
          <a:ln>
            <a:solidFill>
              <a:schemeClr val="accent1">
                <a:lumMod val="50000"/>
              </a:schemeClr>
            </a:solidFill>
          </a:ln>
          <a:effectLst>
            <a:innerShdw blurRad="63500" dist="50800" dir="18900000">
              <a:prstClr val="black">
                <a:alpha val="50000"/>
              </a:prstClr>
            </a:innerShdw>
          </a:effectLst>
        </p:spPr>
      </p:pic>
      <p:pic>
        <p:nvPicPr>
          <p:cNvPr id="2057" name="Picture 9" descr="C:\Documents and Settings\Кармазина.TBC\Рабочий стол\Новая папка2\1376040981_wenzko2ayauimdj.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929322" y="5072074"/>
            <a:ext cx="1500183" cy="1500183"/>
          </a:xfrm>
          <a:prstGeom prst="rect">
            <a:avLst/>
          </a:prstGeom>
          <a:noFill/>
          <a:ln>
            <a:solidFill>
              <a:schemeClr val="accent1">
                <a:lumMod val="50000"/>
              </a:schemeClr>
            </a:solidFill>
          </a:ln>
        </p:spPr>
      </p:pic>
      <p:pic>
        <p:nvPicPr>
          <p:cNvPr id="2058" name="Picture 10" descr="C:\Documents and Settings\Кармазина.TBC\Рабочий стол\Новая папка2\100996016_47293088_kad5.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rot="1728326">
            <a:off x="5861754" y="522653"/>
            <a:ext cx="1214346" cy="369512"/>
          </a:xfrm>
          <a:prstGeom prst="rect">
            <a:avLst/>
          </a:prstGeom>
          <a:noFill/>
        </p:spPr>
      </p:pic>
      <p:pic>
        <p:nvPicPr>
          <p:cNvPr id="15" name="Picture 10" descr="C:\Documents and Settings\Кармазина.TBC\Рабочий стол\Новая папка2\100996016_47293088_kad5.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rot="1728326">
            <a:off x="6049321" y="679552"/>
            <a:ext cx="910353" cy="154534"/>
          </a:xfrm>
          <a:prstGeom prst="rect">
            <a:avLst/>
          </a:prstGeom>
          <a:noFill/>
        </p:spPr>
      </p:pic>
      <p:pic>
        <p:nvPicPr>
          <p:cNvPr id="2059" name="Picture 11" descr="C:\Documents and Settings\Кармазина.TBC\Рабочий стол\Новая папка2\100996016_47293088_kad5.pn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rot="19194074">
            <a:off x="1842352" y="653780"/>
            <a:ext cx="1214445" cy="285752"/>
          </a:xfrm>
          <a:prstGeom prst="rect">
            <a:avLst/>
          </a:prstGeom>
          <a:noFill/>
        </p:spPr>
      </p:pic>
      <p:pic>
        <p:nvPicPr>
          <p:cNvPr id="2060" name="Picture 12" descr="C:\Documents and Settings\Кармазина.TBC\Рабочий стол\Новая папка2\80203759_image144_miller.jp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500034" y="386991"/>
            <a:ext cx="1216454" cy="147037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9" name="Прямоугольник 18"/>
          <p:cNvSpPr/>
          <p:nvPr/>
        </p:nvSpPr>
        <p:spPr>
          <a:xfrm>
            <a:off x="7429520" y="1928802"/>
            <a:ext cx="1143008" cy="276999"/>
          </a:xfrm>
          <a:prstGeom prst="rect">
            <a:avLst/>
          </a:prstGeom>
        </p:spPr>
        <p:txBody>
          <a:bodyPr wrap="square">
            <a:spAutoFit/>
          </a:bodyPr>
          <a:lstStyle/>
          <a:p>
            <a:pPr algn="ctr"/>
            <a:r>
              <a:rPr lang="ru-RU" sz="1200" b="1" dirty="0" smtClean="0">
                <a:latin typeface="Times New Roman" pitchFamily="18" charset="0"/>
                <a:cs typeface="Times New Roman" pitchFamily="18" charset="0"/>
              </a:rPr>
              <a:t>А.К.Толстой</a:t>
            </a:r>
            <a:endParaRPr lang="ru-RU" sz="1200" b="1" dirty="0">
              <a:latin typeface="Times New Roman" pitchFamily="18" charset="0"/>
              <a:cs typeface="Times New Roman" pitchFamily="18" charset="0"/>
            </a:endParaRPr>
          </a:p>
        </p:txBody>
      </p:sp>
      <p:sp>
        <p:nvSpPr>
          <p:cNvPr id="26" name="Прямоугольник 25"/>
          <p:cNvSpPr/>
          <p:nvPr/>
        </p:nvSpPr>
        <p:spPr>
          <a:xfrm>
            <a:off x="357158" y="1928802"/>
            <a:ext cx="1285884" cy="276999"/>
          </a:xfrm>
          <a:prstGeom prst="rect">
            <a:avLst/>
          </a:prstGeom>
        </p:spPr>
        <p:txBody>
          <a:bodyPr wrap="square">
            <a:spAutoFit/>
          </a:bodyPr>
          <a:lstStyle/>
          <a:p>
            <a:pPr algn="ctr"/>
            <a:r>
              <a:rPr lang="ru-RU" sz="1200" b="1" dirty="0" smtClean="0">
                <a:latin typeface="Times New Roman" pitchFamily="18" charset="0"/>
                <a:cs typeface="Times New Roman" pitchFamily="18" charset="0"/>
              </a:rPr>
              <a:t>С.А.Миллер</a:t>
            </a:r>
            <a:endParaRPr lang="ru-RU" sz="1200" b="1" dirty="0">
              <a:latin typeface="Times New Roman" pitchFamily="18" charset="0"/>
              <a:cs typeface="Times New Roman" pitchFamily="18" charset="0"/>
            </a:endParaRPr>
          </a:p>
        </p:txBody>
      </p:sp>
      <p:sp>
        <p:nvSpPr>
          <p:cNvPr id="15361" name="Rectangle 1"/>
          <p:cNvSpPr>
            <a:spLocks noChangeArrowheads="1"/>
          </p:cNvSpPr>
          <p:nvPr/>
        </p:nvSpPr>
        <p:spPr bwMode="auto">
          <a:xfrm>
            <a:off x="428596" y="4857760"/>
            <a:ext cx="2428892" cy="7848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ru-RU" sz="900" b="1" i="0" u="none" strike="noStrike" cap="none" normalizeH="0" baseline="0" dirty="0" smtClean="0">
                <a:ln>
                  <a:noFill/>
                </a:ln>
                <a:solidFill>
                  <a:schemeClr val="tx2">
                    <a:lumMod val="50000"/>
                  </a:schemeClr>
                </a:solidFill>
                <a:effectLst/>
                <a:latin typeface="Times New Roman" pitchFamily="18" charset="0"/>
                <a:ea typeface="Calibri" pitchFamily="34" charset="0"/>
                <a:cs typeface="Times New Roman" pitchFamily="18" charset="0"/>
              </a:rPr>
              <a:t>      </a:t>
            </a:r>
            <a:r>
              <a:rPr kumimoji="0" lang="ru-RU" sz="900" b="1" i="0" u="none" strike="noStrike" cap="none" normalizeH="0" baseline="0" dirty="0" err="1" smtClean="0">
                <a:ln>
                  <a:noFill/>
                </a:ln>
                <a:solidFill>
                  <a:schemeClr val="tx2">
                    <a:lumMod val="50000"/>
                  </a:schemeClr>
                </a:solidFill>
                <a:effectLst/>
                <a:latin typeface="Times New Roman" pitchFamily="18" charset="0"/>
                <a:ea typeface="Calibri" pitchFamily="34" charset="0"/>
                <a:cs typeface="Times New Roman" pitchFamily="18" charset="0"/>
              </a:rPr>
              <a:t>Мархасев</a:t>
            </a:r>
            <a:r>
              <a:rPr kumimoji="0" lang="ru-RU" sz="900" b="1" i="0" u="none" strike="noStrike" cap="none" normalizeH="0" baseline="0" dirty="0" smtClean="0">
                <a:ln>
                  <a:noFill/>
                </a:ln>
                <a:solidFill>
                  <a:schemeClr val="tx2">
                    <a:lumMod val="50000"/>
                  </a:schemeClr>
                </a:solidFill>
                <a:effectLst/>
                <a:latin typeface="Times New Roman" pitchFamily="18" charset="0"/>
                <a:ea typeface="Calibri" pitchFamily="34" charset="0"/>
                <a:cs typeface="Times New Roman" pitchFamily="18" charset="0"/>
              </a:rPr>
              <a:t>, Л. Серенада на все времена : книга о русском романсе и лирической песне / Лев </a:t>
            </a:r>
            <a:r>
              <a:rPr kumimoji="0" lang="ru-RU" sz="900" b="1" i="0" u="none" strike="noStrike" cap="none" normalizeH="0" baseline="0" dirty="0" err="1" smtClean="0">
                <a:ln>
                  <a:noFill/>
                </a:ln>
                <a:solidFill>
                  <a:schemeClr val="tx2">
                    <a:lumMod val="50000"/>
                  </a:schemeClr>
                </a:solidFill>
                <a:effectLst/>
                <a:latin typeface="Times New Roman" pitchFamily="18" charset="0"/>
                <a:ea typeface="Calibri" pitchFamily="34" charset="0"/>
                <a:cs typeface="Times New Roman" pitchFamily="18" charset="0"/>
              </a:rPr>
              <a:t>Мархасев</a:t>
            </a:r>
            <a:r>
              <a:rPr kumimoji="0" lang="ru-RU" sz="900" b="1" i="0" u="none" strike="noStrike" cap="none" normalizeH="0" baseline="0" dirty="0" smtClean="0">
                <a:ln>
                  <a:noFill/>
                </a:ln>
                <a:solidFill>
                  <a:schemeClr val="tx2">
                    <a:lumMod val="50000"/>
                  </a:schemeClr>
                </a:solidFill>
                <a:effectLst/>
                <a:latin typeface="Times New Roman" pitchFamily="18" charset="0"/>
                <a:ea typeface="Calibri" pitchFamily="34" charset="0"/>
                <a:cs typeface="Times New Roman" pitchFamily="18" charset="0"/>
              </a:rPr>
              <a:t>. - Л. : Советский композитор, 1988. – 117. </a:t>
            </a:r>
            <a:endParaRPr kumimoji="0" lang="ru-RU" sz="900" b="1" i="0" u="none" strike="noStrike" cap="none" normalizeH="0" baseline="0" dirty="0" smtClean="0">
              <a:ln>
                <a:noFill/>
              </a:ln>
              <a:solidFill>
                <a:schemeClr val="tx2">
                  <a:lumMod val="50000"/>
                </a:schemeClr>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9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sz="900" b="0" i="0" u="none" strike="noStrike" cap="none" normalizeH="0" baseline="0" dirty="0" smtClean="0">
              <a:ln>
                <a:noFill/>
              </a:ln>
              <a:solidFill>
                <a:schemeClr val="tx1"/>
              </a:solidFill>
              <a:effectLst/>
              <a:latin typeface="Arial" pitchFamily="34" charset="0"/>
            </a:endParaRPr>
          </a:p>
        </p:txBody>
      </p:sp>
      <p:sp>
        <p:nvSpPr>
          <p:cNvPr id="15363" name="Rectangle 3"/>
          <p:cNvSpPr>
            <a:spLocks noChangeArrowheads="1"/>
          </p:cNvSpPr>
          <p:nvPr/>
        </p:nvSpPr>
        <p:spPr bwMode="auto">
          <a:xfrm>
            <a:off x="5857884" y="4286256"/>
            <a:ext cx="3143272" cy="5078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ru-RU" sz="900" b="1" i="0" u="none" strike="noStrike" cap="none" normalizeH="0" baseline="0" dirty="0" smtClean="0">
                <a:ln>
                  <a:noFill/>
                </a:ln>
                <a:solidFill>
                  <a:schemeClr val="tx2">
                    <a:lumMod val="50000"/>
                  </a:schemeClr>
                </a:solidFill>
                <a:effectLst/>
                <a:latin typeface="Times New Roman" pitchFamily="18" charset="0"/>
                <a:ea typeface="Calibri" pitchFamily="34" charset="0"/>
                <a:cs typeface="Times New Roman" pitchFamily="18" charset="0"/>
              </a:rPr>
              <a:t>      Популярные романсы русских композиторов [Ноты] : облегченное переложение для фортепиано / [сост. и ред. С. Мовчан]. - М. : Музыка, 2002. – 47с.</a:t>
            </a:r>
            <a:endParaRPr kumimoji="0" lang="ru-RU" sz="900" b="1" i="0" u="none" strike="noStrike" cap="none" normalizeH="0" baseline="0" dirty="0" smtClean="0">
              <a:ln>
                <a:noFill/>
              </a:ln>
              <a:solidFill>
                <a:schemeClr val="tx2">
                  <a:lumMod val="50000"/>
                </a:schemeClr>
              </a:solidFill>
              <a:effectLst/>
              <a:latin typeface="Arial" pitchFamily="34" charset="0"/>
            </a:endParaRPr>
          </a:p>
        </p:txBody>
      </p:sp>
      <p:sp>
        <p:nvSpPr>
          <p:cNvPr id="15364" name="Rectangle 4"/>
          <p:cNvSpPr>
            <a:spLocks noChangeArrowheads="1"/>
          </p:cNvSpPr>
          <p:nvPr/>
        </p:nvSpPr>
        <p:spPr bwMode="auto">
          <a:xfrm>
            <a:off x="7429520" y="5357826"/>
            <a:ext cx="1357322" cy="7848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ru-RU" sz="900" b="1" i="0" u="none" strike="noStrike" cap="none" normalizeH="0" baseline="0" dirty="0" smtClean="0">
                <a:ln>
                  <a:noFill/>
                </a:ln>
                <a:solidFill>
                  <a:schemeClr val="tx2">
                    <a:lumMod val="50000"/>
                  </a:schemeClr>
                </a:solidFill>
                <a:effectLst/>
                <a:latin typeface="Times New Roman" pitchFamily="18" charset="0"/>
                <a:ea typeface="Calibri" pitchFamily="34" charset="0"/>
                <a:cs typeface="Times New Roman" pitchFamily="18" charset="0"/>
              </a:rPr>
              <a:t>    100 лучших романсов [Звукозапись]. – М. : РМГ </a:t>
            </a:r>
            <a:r>
              <a:rPr kumimoji="0" lang="ru-RU" sz="900" b="1" i="0" u="none" strike="noStrike" cap="none" normalizeH="0" baseline="0" dirty="0" err="1" smtClean="0">
                <a:ln>
                  <a:noFill/>
                </a:ln>
                <a:solidFill>
                  <a:schemeClr val="tx2">
                    <a:lumMod val="50000"/>
                  </a:schemeClr>
                </a:solidFill>
                <a:effectLst/>
                <a:latin typeface="Times New Roman" pitchFamily="18" charset="0"/>
                <a:ea typeface="Calibri" pitchFamily="34" charset="0"/>
                <a:cs typeface="Times New Roman" pitchFamily="18" charset="0"/>
              </a:rPr>
              <a:t>Медиа</a:t>
            </a:r>
            <a:r>
              <a:rPr kumimoji="0" lang="ru-RU" sz="900" b="1" i="0" u="none" strike="noStrike" cap="none" normalizeH="0" baseline="0" dirty="0" smtClean="0">
                <a:ln>
                  <a:noFill/>
                </a:ln>
                <a:solidFill>
                  <a:schemeClr val="tx2">
                    <a:lumMod val="50000"/>
                  </a:schemeClr>
                </a:solidFill>
                <a:effectLst/>
                <a:latin typeface="Times New Roman" pitchFamily="18" charset="0"/>
                <a:ea typeface="Calibri" pitchFamily="34" charset="0"/>
                <a:cs typeface="Times New Roman" pitchFamily="18" charset="0"/>
              </a:rPr>
              <a:t>, 2009. – 1зв. диск.</a:t>
            </a:r>
            <a:endParaRPr kumimoji="0" lang="ru-RU" sz="900" b="1" i="0" u="none" strike="noStrike" cap="none" normalizeH="0" baseline="0" dirty="0" smtClean="0">
              <a:ln>
                <a:noFill/>
              </a:ln>
              <a:solidFill>
                <a:schemeClr val="tx2">
                  <a:lumMod val="50000"/>
                </a:schemeClr>
              </a:solidFill>
              <a:effectLst/>
              <a:latin typeface="Arial" pitchFamily="34" charset="0"/>
            </a:endParaRPr>
          </a:p>
        </p:txBody>
      </p:sp>
      <p:sp>
        <p:nvSpPr>
          <p:cNvPr id="22" name="Прямоугольник 21"/>
          <p:cNvSpPr/>
          <p:nvPr/>
        </p:nvSpPr>
        <p:spPr>
          <a:xfrm>
            <a:off x="1" y="5715016"/>
            <a:ext cx="3357554" cy="584775"/>
          </a:xfrm>
          <a:prstGeom prst="rect">
            <a:avLst/>
          </a:prstGeom>
        </p:spPr>
        <p:txBody>
          <a:bodyPr wrap="square">
            <a:spAutoFit/>
          </a:bodyPr>
          <a:lstStyle/>
          <a:p>
            <a:pPr algn="ctr"/>
            <a:r>
              <a:rPr lang="ru-RU" sz="1600" b="1" dirty="0" smtClean="0">
                <a:solidFill>
                  <a:srgbClr val="FF0000"/>
                </a:solidFill>
                <a:latin typeface="Times New Roman" pitchFamily="18" charset="0"/>
                <a:cs typeface="Times New Roman" pitchFamily="18" charset="0"/>
                <a:hlinkClick r:id="rId12"/>
              </a:rPr>
              <a:t>Слушать романс </a:t>
            </a:r>
          </a:p>
          <a:p>
            <a:pPr algn="ctr"/>
            <a:r>
              <a:rPr lang="ru-RU" sz="1600" b="1" dirty="0" smtClean="0">
                <a:solidFill>
                  <a:srgbClr val="FF0000"/>
                </a:solidFill>
                <a:latin typeface="Times New Roman" pitchFamily="18" charset="0"/>
                <a:cs typeface="Times New Roman" pitchFamily="18" charset="0"/>
                <a:hlinkClick r:id="rId12"/>
              </a:rPr>
              <a:t>«Средь шумного бала»</a:t>
            </a:r>
            <a:endParaRPr lang="ru-RU" sz="1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25535905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2055"/>
                                        </p:tgtEl>
                                        <p:attrNameLst>
                                          <p:attrName>style.visibility</p:attrName>
                                        </p:attrNameLst>
                                      </p:cBhvr>
                                      <p:to>
                                        <p:strVal val="visible"/>
                                      </p:to>
                                    </p:set>
                                    <p:animEffect transition="in" filter="diamond(in)">
                                      <p:cBhvr>
                                        <p:cTn id="7" dur="2000"/>
                                        <p:tgtEl>
                                          <p:spTgt spid="2055"/>
                                        </p:tgtEl>
                                      </p:cBhvr>
                                    </p:animEffect>
                                  </p:childTnLst>
                                </p:cTn>
                              </p:par>
                            </p:childTnLst>
                          </p:cTn>
                        </p:par>
                        <p:par>
                          <p:cTn id="8" fill="hold">
                            <p:stCondLst>
                              <p:cond delay="2000"/>
                            </p:stCondLst>
                            <p:childTnLst>
                              <p:par>
                                <p:cTn id="9" presetID="7" presetClass="entr" presetSubtype="4" fill="hold" grpId="0" nodeType="afterEffect">
                                  <p:stCondLst>
                                    <p:cond delay="0"/>
                                  </p:stCondLst>
                                  <p:childTnLst>
                                    <p:set>
                                      <p:cBhvr>
                                        <p:cTn id="10" dur="1" fill="hold">
                                          <p:stCondLst>
                                            <p:cond delay="0"/>
                                          </p:stCondLst>
                                        </p:cTn>
                                        <p:tgtEl>
                                          <p:spTgt spid="15361"/>
                                        </p:tgtEl>
                                        <p:attrNameLst>
                                          <p:attrName>style.visibility</p:attrName>
                                        </p:attrNameLst>
                                      </p:cBhvr>
                                      <p:to>
                                        <p:strVal val="visible"/>
                                      </p:to>
                                    </p:set>
                                    <p:anim calcmode="lin" valueType="num">
                                      <p:cBhvr additive="base">
                                        <p:cTn id="11" dur="2000" fill="hold"/>
                                        <p:tgtEl>
                                          <p:spTgt spid="15361"/>
                                        </p:tgtEl>
                                        <p:attrNameLst>
                                          <p:attrName>ppt_x</p:attrName>
                                        </p:attrNameLst>
                                      </p:cBhvr>
                                      <p:tavLst>
                                        <p:tav tm="0">
                                          <p:val>
                                            <p:strVal val="#ppt_x"/>
                                          </p:val>
                                        </p:tav>
                                        <p:tav tm="100000">
                                          <p:val>
                                            <p:strVal val="#ppt_x"/>
                                          </p:val>
                                        </p:tav>
                                      </p:tavLst>
                                    </p:anim>
                                    <p:anim calcmode="lin" valueType="num">
                                      <p:cBhvr additive="base">
                                        <p:cTn id="12" dur="2000" fill="hold"/>
                                        <p:tgtEl>
                                          <p:spTgt spid="15361"/>
                                        </p:tgtEl>
                                        <p:attrNameLst>
                                          <p:attrName>ppt_y</p:attrName>
                                        </p:attrNameLst>
                                      </p:cBhvr>
                                      <p:tavLst>
                                        <p:tav tm="0">
                                          <p:val>
                                            <p:strVal val="1+#ppt_h/2"/>
                                          </p:val>
                                        </p:tav>
                                        <p:tav tm="100000">
                                          <p:val>
                                            <p:strVal val="#ppt_y"/>
                                          </p:val>
                                        </p:tav>
                                      </p:tavLst>
                                    </p:anim>
                                  </p:childTnLst>
                                </p:cTn>
                              </p:par>
                            </p:childTnLst>
                          </p:cTn>
                        </p:par>
                        <p:par>
                          <p:cTn id="13" fill="hold">
                            <p:stCondLst>
                              <p:cond delay="4000"/>
                            </p:stCondLst>
                            <p:childTnLst>
                              <p:par>
                                <p:cTn id="14" presetID="18" presetClass="entr" presetSubtype="12" fill="hold" nodeType="afterEffect">
                                  <p:stCondLst>
                                    <p:cond delay="0"/>
                                  </p:stCondLst>
                                  <p:childTnLst>
                                    <p:set>
                                      <p:cBhvr>
                                        <p:cTn id="15" dur="1" fill="hold">
                                          <p:stCondLst>
                                            <p:cond delay="0"/>
                                          </p:stCondLst>
                                        </p:cTn>
                                        <p:tgtEl>
                                          <p:spTgt spid="2056"/>
                                        </p:tgtEl>
                                        <p:attrNameLst>
                                          <p:attrName>style.visibility</p:attrName>
                                        </p:attrNameLst>
                                      </p:cBhvr>
                                      <p:to>
                                        <p:strVal val="visible"/>
                                      </p:to>
                                    </p:set>
                                    <p:animEffect transition="in" filter="strips(downLeft)">
                                      <p:cBhvr>
                                        <p:cTn id="16" dur="2000"/>
                                        <p:tgtEl>
                                          <p:spTgt spid="2056"/>
                                        </p:tgtEl>
                                      </p:cBhvr>
                                    </p:animEffect>
                                  </p:childTnLst>
                                </p:cTn>
                              </p:par>
                            </p:childTnLst>
                          </p:cTn>
                        </p:par>
                        <p:par>
                          <p:cTn id="17" fill="hold">
                            <p:stCondLst>
                              <p:cond delay="6000"/>
                            </p:stCondLst>
                            <p:childTnLst>
                              <p:par>
                                <p:cTn id="18" presetID="18" presetClass="entr" presetSubtype="12" fill="hold" grpId="0" nodeType="afterEffect">
                                  <p:stCondLst>
                                    <p:cond delay="0"/>
                                  </p:stCondLst>
                                  <p:childTnLst>
                                    <p:set>
                                      <p:cBhvr>
                                        <p:cTn id="19" dur="1" fill="hold">
                                          <p:stCondLst>
                                            <p:cond delay="0"/>
                                          </p:stCondLst>
                                        </p:cTn>
                                        <p:tgtEl>
                                          <p:spTgt spid="15363"/>
                                        </p:tgtEl>
                                        <p:attrNameLst>
                                          <p:attrName>style.visibility</p:attrName>
                                        </p:attrNameLst>
                                      </p:cBhvr>
                                      <p:to>
                                        <p:strVal val="visible"/>
                                      </p:to>
                                    </p:set>
                                    <p:animEffect transition="in" filter="strips(downLeft)">
                                      <p:cBhvr>
                                        <p:cTn id="20" dur="2000"/>
                                        <p:tgtEl>
                                          <p:spTgt spid="15363"/>
                                        </p:tgtEl>
                                      </p:cBhvr>
                                    </p:animEffect>
                                  </p:childTnLst>
                                </p:cTn>
                              </p:par>
                            </p:childTnLst>
                          </p:cTn>
                        </p:par>
                        <p:par>
                          <p:cTn id="21" fill="hold">
                            <p:stCondLst>
                              <p:cond delay="8000"/>
                            </p:stCondLst>
                            <p:childTnLst>
                              <p:par>
                                <p:cTn id="22" presetID="8" presetClass="entr" presetSubtype="16" fill="hold" nodeType="afterEffect">
                                  <p:stCondLst>
                                    <p:cond delay="0"/>
                                  </p:stCondLst>
                                  <p:childTnLst>
                                    <p:set>
                                      <p:cBhvr>
                                        <p:cTn id="23" dur="1" fill="hold">
                                          <p:stCondLst>
                                            <p:cond delay="0"/>
                                          </p:stCondLst>
                                        </p:cTn>
                                        <p:tgtEl>
                                          <p:spTgt spid="2057"/>
                                        </p:tgtEl>
                                        <p:attrNameLst>
                                          <p:attrName>style.visibility</p:attrName>
                                        </p:attrNameLst>
                                      </p:cBhvr>
                                      <p:to>
                                        <p:strVal val="visible"/>
                                      </p:to>
                                    </p:set>
                                    <p:animEffect transition="in" filter="diamond(in)">
                                      <p:cBhvr>
                                        <p:cTn id="24" dur="2000"/>
                                        <p:tgtEl>
                                          <p:spTgt spid="2057"/>
                                        </p:tgtEl>
                                      </p:cBhvr>
                                    </p:animEffect>
                                  </p:childTnLst>
                                </p:cTn>
                              </p:par>
                            </p:childTnLst>
                          </p:cTn>
                        </p:par>
                        <p:par>
                          <p:cTn id="25" fill="hold">
                            <p:stCondLst>
                              <p:cond delay="10000"/>
                            </p:stCondLst>
                            <p:childTnLst>
                              <p:par>
                                <p:cTn id="26" presetID="7" presetClass="entr" presetSubtype="4" fill="hold" grpId="0" nodeType="afterEffect">
                                  <p:stCondLst>
                                    <p:cond delay="0"/>
                                  </p:stCondLst>
                                  <p:childTnLst>
                                    <p:set>
                                      <p:cBhvr>
                                        <p:cTn id="27" dur="1" fill="hold">
                                          <p:stCondLst>
                                            <p:cond delay="0"/>
                                          </p:stCondLst>
                                        </p:cTn>
                                        <p:tgtEl>
                                          <p:spTgt spid="15364"/>
                                        </p:tgtEl>
                                        <p:attrNameLst>
                                          <p:attrName>style.visibility</p:attrName>
                                        </p:attrNameLst>
                                      </p:cBhvr>
                                      <p:to>
                                        <p:strVal val="visible"/>
                                      </p:to>
                                    </p:set>
                                    <p:anim calcmode="lin" valueType="num">
                                      <p:cBhvr additive="base">
                                        <p:cTn id="28" dur="2000" fill="hold"/>
                                        <p:tgtEl>
                                          <p:spTgt spid="15364"/>
                                        </p:tgtEl>
                                        <p:attrNameLst>
                                          <p:attrName>ppt_x</p:attrName>
                                        </p:attrNameLst>
                                      </p:cBhvr>
                                      <p:tavLst>
                                        <p:tav tm="0">
                                          <p:val>
                                            <p:strVal val="#ppt_x"/>
                                          </p:val>
                                        </p:tav>
                                        <p:tav tm="100000">
                                          <p:val>
                                            <p:strVal val="#ppt_x"/>
                                          </p:val>
                                        </p:tav>
                                      </p:tavLst>
                                    </p:anim>
                                    <p:anim calcmode="lin" valueType="num">
                                      <p:cBhvr additive="base">
                                        <p:cTn id="29" dur="2000" fill="hold"/>
                                        <p:tgtEl>
                                          <p:spTgt spid="153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1" grpId="0"/>
      <p:bldP spid="15363" grpId="0"/>
      <p:bldP spid="1536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descr="D:\11.Разное по отделу\фоны для презентаций\bv10089.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4" name="Прямоугольник 3"/>
          <p:cNvSpPr/>
          <p:nvPr/>
        </p:nvSpPr>
        <p:spPr>
          <a:xfrm>
            <a:off x="1928794" y="571480"/>
            <a:ext cx="5143536" cy="646331"/>
          </a:xfrm>
          <a:prstGeom prst="rect">
            <a:avLst/>
          </a:prstGeom>
        </p:spPr>
        <p:txBody>
          <a:bodyPr wrap="square">
            <a:spAutoFit/>
          </a:bodyPr>
          <a:lstStyle/>
          <a:p>
            <a:pPr algn="ctr"/>
            <a:r>
              <a:rPr lang="ru-RU" sz="3600" dirty="0" smtClean="0">
                <a:solidFill>
                  <a:srgbClr val="FF0000"/>
                </a:solidFill>
              </a:rPr>
              <a:t>4</a:t>
            </a:r>
            <a:r>
              <a:rPr lang="ru-RU" sz="3600" b="1" dirty="0" smtClean="0">
                <a:solidFill>
                  <a:srgbClr val="FF0000"/>
                </a:solidFill>
                <a:latin typeface="a_Romanus" pitchFamily="82" charset="-52"/>
              </a:rPr>
              <a:t>. Старинные вальсы.</a:t>
            </a:r>
            <a:endParaRPr lang="ru-RU" sz="3600" b="1" dirty="0">
              <a:solidFill>
                <a:srgbClr val="FF0000"/>
              </a:solidFill>
              <a:latin typeface="a_Romanus" pitchFamily="82" charset="-52"/>
            </a:endParaRPr>
          </a:p>
        </p:txBody>
      </p:sp>
      <p:pic>
        <p:nvPicPr>
          <p:cNvPr id="2050" name="Picture 2" descr="C:\Documents and Settings\Кармазина.TBC\Рабочий стол\старинные3\60_a_1336225870.jpg"/>
          <p:cNvPicPr>
            <a:picLocks noChangeAspect="1" noChangeArrowheads="1"/>
          </p:cNvPicPr>
          <p:nvPr/>
        </p:nvPicPr>
        <p:blipFill>
          <a:blip r:embed="rId3"/>
          <a:srcRect/>
          <a:stretch>
            <a:fillRect/>
          </a:stretch>
        </p:blipFill>
        <p:spPr bwMode="auto">
          <a:xfrm>
            <a:off x="1285852" y="1428736"/>
            <a:ext cx="6455279" cy="4214842"/>
          </a:xfrm>
          <a:prstGeom prst="ellipse">
            <a:avLst/>
          </a:prstGeom>
          <a:ln>
            <a:noFill/>
          </a:ln>
          <a:effectLst>
            <a:softEdge rad="112500"/>
          </a:effec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linds(horizontal)">
                                      <p:cBhvr>
                                        <p:cTn id="7"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11.Разное по отделу\фоны для презентаций\iX64ZTCBJ.jpg"/>
          <p:cNvPicPr>
            <a:picLocks noChangeAspect="1" noChangeArrowheads="1"/>
          </p:cNvPicPr>
          <p:nvPr/>
        </p:nvPicPr>
        <p:blipFill>
          <a:blip r:embed="rId2"/>
          <a:srcRect/>
          <a:stretch>
            <a:fillRect/>
          </a:stretch>
        </p:blipFill>
        <p:spPr bwMode="auto">
          <a:xfrm>
            <a:off x="0" y="0"/>
            <a:ext cx="9144000" cy="6715148"/>
          </a:xfrm>
          <a:prstGeom prst="rect">
            <a:avLst/>
          </a:prstGeom>
          <a:noFill/>
        </p:spPr>
      </p:pic>
      <p:pic>
        <p:nvPicPr>
          <p:cNvPr id="3074" name="Picture 2" descr="D:\11.Разное по отделу\фоны для презентаций\bv10089.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
            <a:ext cx="9144000" cy="6858001"/>
          </a:xfrm>
          <a:prstGeom prst="rect">
            <a:avLst/>
          </a:prstGeom>
          <a:noFill/>
        </p:spPr>
      </p:pic>
      <p:sp>
        <p:nvSpPr>
          <p:cNvPr id="2052" name="Rectangle 4"/>
          <p:cNvSpPr>
            <a:spLocks noChangeArrowheads="1"/>
          </p:cNvSpPr>
          <p:nvPr/>
        </p:nvSpPr>
        <p:spPr bwMode="auto">
          <a:xfrm rot="10800000" flipV="1">
            <a:off x="285720" y="214290"/>
            <a:ext cx="3071834" cy="389467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accent4">
                    <a:lumMod val="50000"/>
                  </a:schemeClr>
                </a:solidFill>
                <a:effectLst/>
                <a:latin typeface="FlowerC" pitchFamily="18" charset="0"/>
                <a:ea typeface="Times New Roman" pitchFamily="18" charset="0"/>
              </a:rPr>
              <a:t>   </a:t>
            </a:r>
            <a:r>
              <a:rPr kumimoji="0" lang="ru-RU" sz="1200" b="1" i="0" u="none" strike="noStrike" cap="none" normalizeH="0" dirty="0" smtClean="0">
                <a:ln>
                  <a:noFill/>
                </a:ln>
                <a:solidFill>
                  <a:schemeClr val="accent4">
                    <a:lumMod val="50000"/>
                  </a:schemeClr>
                </a:solidFill>
                <a:effectLst/>
                <a:latin typeface="FlowerC" pitchFamily="18" charset="0"/>
                <a:ea typeface="Times New Roman" pitchFamily="18" charset="0"/>
              </a:rPr>
              <a:t> </a:t>
            </a:r>
            <a:r>
              <a:rPr kumimoji="0" lang="ru-RU" sz="1200" b="1" i="0" u="none" strike="noStrike" cap="none" normalizeH="0" baseline="0" dirty="0" smtClean="0">
                <a:ln>
                  <a:noFill/>
                </a:ln>
                <a:solidFill>
                  <a:schemeClr val="accent4">
                    <a:lumMod val="50000"/>
                  </a:schemeClr>
                </a:solidFill>
                <a:effectLst/>
                <a:latin typeface="FlowerC" pitchFamily="18" charset="0"/>
                <a:ea typeface="Times New Roman" pitchFamily="18" charset="0"/>
              </a:rPr>
              <a:t> Вальс шагнул из бальных залов в городские сады и парки. </a:t>
            </a:r>
            <a:r>
              <a:rPr kumimoji="0" lang="ru-RU" sz="1200" b="1" i="0" u="none" strike="noStrike" cap="none" normalizeH="0" baseline="0" dirty="0" smtClean="0">
                <a:ln>
                  <a:noFill/>
                </a:ln>
                <a:solidFill>
                  <a:srgbClr val="FF0000"/>
                </a:solidFill>
                <a:effectLst/>
                <a:latin typeface="FlowerC" pitchFamily="18" charset="0"/>
                <a:ea typeface="Times New Roman" pitchFamily="18" charset="0"/>
              </a:rPr>
              <a:t>"В городском саду играет духовой оркестр..."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accent4">
                    <a:lumMod val="50000"/>
                  </a:schemeClr>
                </a:solidFill>
                <a:effectLst/>
                <a:latin typeface="FlowerC" pitchFamily="18" charset="0"/>
                <a:ea typeface="Times New Roman" pitchFamily="18" charset="0"/>
              </a:rPr>
              <a:t>     Прекрасная традиция русского быта: в городских садах и парках играли в летнюю пору военные духовые оркестры. Их репертуар составляли произведения так называемой «садовой музыки»: увертюры и сюиты, марши и кадрили, польки и вальсы, которые так приятно было слушать, сидя чуть поодаль на скамейке или прогуливаясь по аллеям парка. Особую прелесть этим концертам придавали так называемые русские вальсы: </a:t>
            </a:r>
            <a:r>
              <a:rPr kumimoji="0" lang="ru-RU" sz="1200" b="1" i="1" u="none" strike="noStrike" cap="none" normalizeH="0" baseline="0" dirty="0" smtClean="0">
                <a:ln>
                  <a:noFill/>
                </a:ln>
                <a:solidFill>
                  <a:schemeClr val="accent4">
                    <a:lumMod val="50000"/>
                  </a:schemeClr>
                </a:solidFill>
                <a:effectLst/>
                <a:latin typeface="FlowerC" pitchFamily="18" charset="0"/>
                <a:ea typeface="Times New Roman" pitchFamily="18" charset="0"/>
              </a:rPr>
              <a:t>«Грусть» </a:t>
            </a:r>
            <a:r>
              <a:rPr kumimoji="0" lang="ru-RU" sz="1200" b="1" i="1" u="none" strike="noStrike" cap="none" normalizeH="0" baseline="0" dirty="0" err="1" smtClean="0">
                <a:ln>
                  <a:noFill/>
                </a:ln>
                <a:solidFill>
                  <a:schemeClr val="accent4">
                    <a:lumMod val="50000"/>
                  </a:schemeClr>
                </a:solidFill>
                <a:effectLst/>
                <a:latin typeface="FlowerC" pitchFamily="18" charset="0"/>
                <a:ea typeface="Times New Roman" pitchFamily="18" charset="0"/>
              </a:rPr>
              <a:t>Н.Бакалейникова</a:t>
            </a:r>
            <a:r>
              <a:rPr kumimoji="0" lang="ru-RU" sz="1200" b="1" i="1" u="none" strike="noStrike" cap="none" normalizeH="0" baseline="0" dirty="0" smtClean="0">
                <a:ln>
                  <a:noFill/>
                </a:ln>
                <a:solidFill>
                  <a:schemeClr val="accent4">
                    <a:lumMod val="50000"/>
                  </a:schemeClr>
                </a:solidFill>
                <a:effectLst/>
                <a:latin typeface="FlowerC" pitchFamily="18" charset="0"/>
                <a:ea typeface="Times New Roman" pitchFamily="18" charset="0"/>
              </a:rPr>
              <a:t>, «Дунайские волны» И.Ивановича, «Амурские волны» </a:t>
            </a:r>
            <a:r>
              <a:rPr kumimoji="0" lang="ru-RU" sz="1200" b="1" i="1" u="none" strike="noStrike" cap="none" normalizeH="0" baseline="0" dirty="0" err="1" smtClean="0">
                <a:ln>
                  <a:noFill/>
                </a:ln>
                <a:solidFill>
                  <a:schemeClr val="accent4">
                    <a:lumMod val="50000"/>
                  </a:schemeClr>
                </a:solidFill>
                <a:effectLst/>
                <a:latin typeface="FlowerC" pitchFamily="18" charset="0"/>
                <a:ea typeface="Times New Roman" pitchFamily="18" charset="0"/>
              </a:rPr>
              <a:t>М.Кюсса</a:t>
            </a:r>
            <a:r>
              <a:rPr kumimoji="0" lang="ru-RU" sz="1200" b="1" i="1" u="none" strike="noStrike" cap="none" normalizeH="0" baseline="0" dirty="0" smtClean="0">
                <a:ln>
                  <a:noFill/>
                </a:ln>
                <a:solidFill>
                  <a:schemeClr val="accent4">
                    <a:lumMod val="50000"/>
                  </a:schemeClr>
                </a:solidFill>
                <a:effectLst/>
                <a:latin typeface="FlowerC" pitchFamily="18" charset="0"/>
                <a:ea typeface="Times New Roman" pitchFamily="18" charset="0"/>
              </a:rPr>
              <a:t>, «На сопках Маньчжурии» И. Шатрова, «Березка» </a:t>
            </a:r>
            <a:r>
              <a:rPr kumimoji="0" lang="ru-RU" sz="1200" b="1" i="1" u="none" strike="noStrike" cap="none" normalizeH="0" baseline="0" dirty="0" err="1" smtClean="0">
                <a:ln>
                  <a:noFill/>
                </a:ln>
                <a:solidFill>
                  <a:schemeClr val="accent4">
                    <a:lumMod val="50000"/>
                  </a:schemeClr>
                </a:solidFill>
                <a:effectLst/>
                <a:latin typeface="FlowerC" pitchFamily="18" charset="0"/>
                <a:ea typeface="Times New Roman" pitchFamily="18" charset="0"/>
              </a:rPr>
              <a:t>Е.Дрейзена</a:t>
            </a:r>
            <a:r>
              <a:rPr kumimoji="0" lang="ru-RU" sz="1200" b="1" i="1" u="none" strike="noStrike" cap="none" normalizeH="0" baseline="0" dirty="0" smtClean="0">
                <a:ln>
                  <a:noFill/>
                </a:ln>
                <a:solidFill>
                  <a:schemeClr val="accent4">
                    <a:lumMod val="50000"/>
                  </a:schemeClr>
                </a:solidFill>
                <a:effectLst/>
                <a:latin typeface="FlowerC" pitchFamily="18" charset="0"/>
                <a:ea typeface="Times New Roman" pitchFamily="18" charset="0"/>
              </a:rPr>
              <a:t>, «Осенний сон» А.Джойса</a:t>
            </a:r>
            <a:r>
              <a:rPr kumimoji="0" lang="ru-RU" sz="1200" b="1" i="0" u="none" strike="noStrike" cap="none" normalizeH="0" baseline="0" dirty="0" smtClean="0">
                <a:ln>
                  <a:noFill/>
                </a:ln>
                <a:solidFill>
                  <a:schemeClr val="accent4">
                    <a:lumMod val="50000"/>
                  </a:schemeClr>
                </a:solidFill>
                <a:effectLst/>
                <a:latin typeface="FlowerC" pitchFamily="18" charset="0"/>
              </a:rPr>
              <a:t> </a:t>
            </a:r>
          </a:p>
        </p:txBody>
      </p:sp>
      <p:sp>
        <p:nvSpPr>
          <p:cNvPr id="11" name="Скругленная прямоугольная выноска 10"/>
          <p:cNvSpPr/>
          <p:nvPr/>
        </p:nvSpPr>
        <p:spPr>
          <a:xfrm>
            <a:off x="5715008" y="214290"/>
            <a:ext cx="2880000" cy="1000132"/>
          </a:xfrm>
          <a:prstGeom prst="wedgeRoundRectCallou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55" name="Rectangle 7"/>
          <p:cNvSpPr>
            <a:spLocks noChangeArrowheads="1"/>
          </p:cNvSpPr>
          <p:nvPr/>
        </p:nvSpPr>
        <p:spPr bwMode="auto">
          <a:xfrm>
            <a:off x="1928794" y="285728"/>
            <a:ext cx="7215206"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pitchFamily="34" charset="0"/>
                <a:ea typeface="Times New Roman" pitchFamily="18" charset="0"/>
              </a:rPr>
              <a:t>                                                                                         </a:t>
            </a:r>
            <a:r>
              <a:rPr kumimoji="0" lang="ru-RU" sz="1100" b="1" i="0" u="none" strike="noStrike" cap="none" normalizeH="0" baseline="0" dirty="0" smtClean="0">
                <a:ln>
                  <a:noFill/>
                </a:ln>
                <a:solidFill>
                  <a:srgbClr val="FF0000"/>
                </a:solidFill>
                <a:effectLst/>
                <a:latin typeface="Arial" pitchFamily="34" charset="0"/>
                <a:ea typeface="Times New Roman" pitchFamily="18" charset="0"/>
              </a:rPr>
              <a:t>Вальсы, вальсы – моё вы мучение, – </a:t>
            </a:r>
            <a:br>
              <a:rPr kumimoji="0" lang="ru-RU" sz="1100" b="1" i="0" u="none" strike="noStrike" cap="none" normalizeH="0" baseline="0" dirty="0" smtClean="0">
                <a:ln>
                  <a:noFill/>
                </a:ln>
                <a:solidFill>
                  <a:srgbClr val="FF0000"/>
                </a:solidFill>
                <a:effectLst/>
                <a:latin typeface="Arial" pitchFamily="34" charset="0"/>
                <a:ea typeface="Times New Roman" pitchFamily="18" charset="0"/>
              </a:rPr>
            </a:br>
            <a:r>
              <a:rPr kumimoji="0" lang="ru-RU" sz="1100" b="1" i="0" u="none" strike="noStrike" cap="none" normalizeH="0" baseline="0" dirty="0" smtClean="0">
                <a:ln>
                  <a:noFill/>
                </a:ln>
                <a:solidFill>
                  <a:srgbClr val="FF0000"/>
                </a:solidFill>
                <a:effectLst/>
                <a:latin typeface="Arial" pitchFamily="34" charset="0"/>
                <a:ea typeface="Times New Roman" pitchFamily="18" charset="0"/>
              </a:rPr>
              <a:t>                                                                                                    Бесконечно я слушать готов</a:t>
            </a:r>
            <a:br>
              <a:rPr kumimoji="0" lang="ru-RU" sz="1100" b="1" i="0" u="none" strike="noStrike" cap="none" normalizeH="0" baseline="0" dirty="0" smtClean="0">
                <a:ln>
                  <a:noFill/>
                </a:ln>
                <a:solidFill>
                  <a:srgbClr val="FF0000"/>
                </a:solidFill>
                <a:effectLst/>
                <a:latin typeface="Arial" pitchFamily="34" charset="0"/>
                <a:ea typeface="Times New Roman" pitchFamily="18" charset="0"/>
              </a:rPr>
            </a:br>
            <a:r>
              <a:rPr kumimoji="0" lang="ru-RU" sz="1100" b="1" i="0" u="none" strike="noStrike" cap="none" normalizeH="0" baseline="0" dirty="0" smtClean="0">
                <a:ln>
                  <a:noFill/>
                </a:ln>
                <a:solidFill>
                  <a:srgbClr val="FF0000"/>
                </a:solidFill>
                <a:effectLst/>
                <a:latin typeface="Arial" pitchFamily="34" charset="0"/>
                <a:ea typeface="Times New Roman" pitchFamily="18" charset="0"/>
              </a:rPr>
              <a:t>                                                                                                    Задушевные сочинения </a:t>
            </a:r>
            <a:br>
              <a:rPr kumimoji="0" lang="ru-RU" sz="1100" b="1" i="0" u="none" strike="noStrike" cap="none" normalizeH="0" baseline="0" dirty="0" smtClean="0">
                <a:ln>
                  <a:noFill/>
                </a:ln>
                <a:solidFill>
                  <a:srgbClr val="FF0000"/>
                </a:solidFill>
                <a:effectLst/>
                <a:latin typeface="Arial" pitchFamily="34" charset="0"/>
                <a:ea typeface="Times New Roman" pitchFamily="18" charset="0"/>
              </a:rPr>
            </a:br>
            <a:r>
              <a:rPr kumimoji="0" lang="ru-RU" sz="1100" b="1" i="0" u="none" strike="noStrike" cap="none" normalizeH="0" baseline="0" dirty="0" smtClean="0">
                <a:ln>
                  <a:noFill/>
                </a:ln>
                <a:solidFill>
                  <a:srgbClr val="FF0000"/>
                </a:solidFill>
                <a:effectLst/>
                <a:latin typeface="Arial" pitchFamily="34" charset="0"/>
                <a:ea typeface="Times New Roman" pitchFamily="18" charset="0"/>
              </a:rPr>
              <a:t>                                                                                                    Капельмейстеров русских полков. </a:t>
            </a:r>
            <a:br>
              <a:rPr kumimoji="0" lang="ru-RU" sz="1100" b="1" i="0" u="none" strike="noStrike" cap="none" normalizeH="0" baseline="0" dirty="0" smtClean="0">
                <a:ln>
                  <a:noFill/>
                </a:ln>
                <a:solidFill>
                  <a:srgbClr val="FF0000"/>
                </a:solidFill>
                <a:effectLst/>
                <a:latin typeface="Arial" pitchFamily="34" charset="0"/>
                <a:ea typeface="Times New Roman" pitchFamily="18" charset="0"/>
              </a:rPr>
            </a:br>
            <a:r>
              <a:rPr kumimoji="0" lang="ru-RU" sz="1100" b="1" i="0" u="none" strike="noStrike" cap="none" normalizeH="0" baseline="0" dirty="0" smtClean="0">
                <a:ln>
                  <a:noFill/>
                </a:ln>
                <a:solidFill>
                  <a:srgbClr val="FF0000"/>
                </a:solidFill>
                <a:effectLst/>
                <a:latin typeface="Arial" pitchFamily="34" charset="0"/>
                <a:ea typeface="Times New Roman" pitchFamily="18" charset="0"/>
              </a:rPr>
              <a:t>                                                                                                                                            Н. Ушаков </a:t>
            </a:r>
            <a:endParaRPr kumimoji="0" lang="ru-RU" sz="1100" b="1" i="0" u="none" strike="noStrike" cap="none" normalizeH="0" baseline="0" dirty="0" smtClean="0">
              <a:ln>
                <a:noFill/>
              </a:ln>
              <a:solidFill>
                <a:srgbClr val="FF0000"/>
              </a:solidFill>
              <a:effectLst/>
              <a:latin typeface="Arial" pitchFamily="34" charset="0"/>
            </a:endParaRPr>
          </a:p>
        </p:txBody>
      </p:sp>
      <p:sp>
        <p:nvSpPr>
          <p:cNvPr id="13" name="Скругленный прямоугольник 12"/>
          <p:cNvSpPr/>
          <p:nvPr/>
        </p:nvSpPr>
        <p:spPr>
          <a:xfrm>
            <a:off x="4214810" y="4214818"/>
            <a:ext cx="4786346" cy="2000264"/>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56" name="Rectangle 8"/>
          <p:cNvSpPr>
            <a:spLocks noChangeArrowheads="1"/>
          </p:cNvSpPr>
          <p:nvPr/>
        </p:nvSpPr>
        <p:spPr bwMode="auto">
          <a:xfrm>
            <a:off x="4357686" y="4286256"/>
            <a:ext cx="4643470" cy="196977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accent4">
                    <a:lumMod val="50000"/>
                  </a:schemeClr>
                </a:solidFill>
                <a:effectLst/>
                <a:latin typeface="FlowerC" pitchFamily="18" charset="0"/>
                <a:ea typeface="Times New Roman" pitchFamily="18" charset="0"/>
              </a:rPr>
              <a:t>      Определение </a:t>
            </a:r>
            <a:r>
              <a:rPr kumimoji="0" lang="ru-RU" sz="1200" b="1" i="0" u="none" strike="noStrike" cap="none" normalizeH="0" baseline="0" dirty="0" smtClean="0">
                <a:ln>
                  <a:noFill/>
                </a:ln>
                <a:solidFill>
                  <a:srgbClr val="FF0000"/>
                </a:solidFill>
                <a:effectLst/>
                <a:latin typeface="FlowerC" pitchFamily="18" charset="0"/>
                <a:ea typeface="Times New Roman" pitchFamily="18" charset="0"/>
              </a:rPr>
              <a:t>«старинные вальсы» </a:t>
            </a:r>
            <a:r>
              <a:rPr kumimoji="0" lang="ru-RU" sz="1200" b="1" i="0" u="none" strike="noStrike" cap="none" normalizeH="0" baseline="0" dirty="0" smtClean="0">
                <a:ln>
                  <a:noFill/>
                </a:ln>
                <a:solidFill>
                  <a:schemeClr val="accent4">
                    <a:lumMod val="50000"/>
                  </a:schemeClr>
                </a:solidFill>
                <a:effectLst/>
                <a:latin typeface="FlowerC" pitchFamily="18" charset="0"/>
                <a:ea typeface="Times New Roman" pitchFamily="18" charset="0"/>
              </a:rPr>
              <a:t>не совсем верно. Большинство из них написаны в начале 20-века, то есть вошли в концертный обиход много позже «Вальса-фантазии» Глинки, или вальсов Чайковского, которые никто старинными не называет.  Дело в том, что духовые вальсы более просты, не симфоничны и словно возрождают некоторые черты русской музыки более раннего времени, отсюда ощущение их «старины», воспринимаются в наши дни как музыка отцов и дедов, навевающая грусть о давно прошедшем</a:t>
            </a:r>
            <a:r>
              <a:rPr kumimoji="0" lang="ru-RU" sz="1400" b="0" i="0" u="none" strike="noStrike" cap="none" normalizeH="0" baseline="0" dirty="0" smtClean="0">
                <a:ln>
                  <a:noFill/>
                </a:ln>
                <a:solidFill>
                  <a:schemeClr val="tx1"/>
                </a:solidFill>
                <a:effectLst/>
                <a:latin typeface="Arial" pitchFamily="34" charset="0"/>
                <a:ea typeface="Times New Roman" pitchFamily="18" charset="0"/>
              </a:rPr>
              <a:t>.</a:t>
            </a:r>
            <a:endParaRPr kumimoji="0" lang="ru-RU" sz="1800" b="0" i="0" u="none" strike="noStrike" cap="none" normalizeH="0" baseline="0" dirty="0" smtClean="0">
              <a:ln>
                <a:noFill/>
              </a:ln>
              <a:solidFill>
                <a:schemeClr val="tx1"/>
              </a:solidFill>
              <a:effectLst/>
              <a:latin typeface="Arial" pitchFamily="34" charset="0"/>
            </a:endParaRPr>
          </a:p>
        </p:txBody>
      </p:sp>
      <p:pic>
        <p:nvPicPr>
          <p:cNvPr id="2058" name="Picture 10" descr="C:\Documents and Settings\Кармазина.TBC\Рабочий стол\старинные3\001a3fe3b1bb83ac69fb71aa80008ca00565a89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373245">
            <a:off x="5673162" y="1935693"/>
            <a:ext cx="2874074" cy="2020888"/>
          </a:xfrm>
          <a:prstGeom prst="rect">
            <a:avLst/>
          </a:prstGeom>
          <a:noFill/>
          <a:ln>
            <a:solidFill>
              <a:schemeClr val="bg2">
                <a:lumMod val="10000"/>
              </a:schemeClr>
            </a:solidFill>
          </a:ln>
        </p:spPr>
      </p:pic>
      <p:pic>
        <p:nvPicPr>
          <p:cNvPr id="2059" name="Picture 11" descr="C:\Documents and Settings\Кармазина.TBC\Рабочий стол\старинные3\0811082.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571868" y="428604"/>
            <a:ext cx="1662557" cy="2286016"/>
          </a:xfrm>
          <a:prstGeom prst="rect">
            <a:avLst/>
          </a:prstGeom>
          <a:noFill/>
          <a:ln>
            <a:solidFill>
              <a:schemeClr val="accent4">
                <a:lumMod val="50000"/>
              </a:schemeClr>
            </a:solidFill>
          </a:ln>
          <a:effectLst>
            <a:innerShdw blurRad="63500" dist="50800" dir="8100000">
              <a:prstClr val="black">
                <a:alpha val="50000"/>
              </a:prstClr>
            </a:innerShdw>
          </a:effectLst>
        </p:spPr>
      </p:pic>
      <p:pic>
        <p:nvPicPr>
          <p:cNvPr id="2060" name="Picture 12" descr="C:\Documents and Settings\Кармазина.TBC\Рабочий стол\старинные3\10154295_0_Starinnie_valsi_Dlya_fortepiano_Vipusk_2.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rot="21149101">
            <a:off x="500034" y="4286256"/>
            <a:ext cx="1571637" cy="1940564"/>
          </a:xfrm>
          <a:prstGeom prst="rect">
            <a:avLst/>
          </a:prstGeom>
          <a:noFill/>
          <a:ln>
            <a:solidFill>
              <a:schemeClr val="accent4">
                <a:lumMod val="50000"/>
              </a:schemeClr>
            </a:solidFill>
          </a:ln>
          <a:effectLst>
            <a:innerShdw blurRad="63500" dist="50800" dir="8100000">
              <a:prstClr val="black">
                <a:alpha val="50000"/>
              </a:prstClr>
            </a:innerShdw>
          </a:effectLst>
        </p:spPr>
      </p:pic>
      <p:sp>
        <p:nvSpPr>
          <p:cNvPr id="13313" name="Rectangle 1"/>
          <p:cNvSpPr>
            <a:spLocks noChangeArrowheads="1"/>
          </p:cNvSpPr>
          <p:nvPr/>
        </p:nvSpPr>
        <p:spPr bwMode="auto">
          <a:xfrm>
            <a:off x="3500429" y="2857496"/>
            <a:ext cx="1785951" cy="7848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90488" defTabSz="914400" rtl="0" eaLnBrk="1" fontAlgn="base" latinLnBrk="0" hangingPunct="1">
              <a:lnSpc>
                <a:spcPct val="100000"/>
              </a:lnSpc>
              <a:spcBef>
                <a:spcPct val="0"/>
              </a:spcBef>
              <a:spcAft>
                <a:spcPct val="0"/>
              </a:spcAft>
              <a:buClrTx/>
              <a:buSzTx/>
              <a:buFontTx/>
              <a:buNone/>
              <a:tabLst/>
            </a:pPr>
            <a:r>
              <a:rPr kumimoji="0" lang="ru-RU" sz="900" b="1" i="0" u="none" strike="noStrike" cap="none" normalizeH="0" baseline="0" dirty="0" smtClean="0">
                <a:ln>
                  <a:noFill/>
                </a:ln>
                <a:solidFill>
                  <a:schemeClr val="tx2">
                    <a:lumMod val="50000"/>
                  </a:schemeClr>
                </a:solidFill>
                <a:effectLst/>
                <a:latin typeface="Times New Roman" pitchFamily="18" charset="0"/>
                <a:ea typeface="Calibri" pitchFamily="34" charset="0"/>
                <a:cs typeface="Times New Roman" pitchFamily="18" charset="0"/>
              </a:rPr>
              <a:t>   Старинные русские вальсы [Ноты] : в </a:t>
            </a:r>
            <a:r>
              <a:rPr kumimoji="0" lang="ru-RU" sz="900" b="1" i="0" u="none" strike="noStrike" cap="none" normalizeH="0" baseline="0" dirty="0" err="1" smtClean="0">
                <a:ln>
                  <a:noFill/>
                </a:ln>
                <a:solidFill>
                  <a:schemeClr val="tx2">
                    <a:lumMod val="50000"/>
                  </a:schemeClr>
                </a:solidFill>
                <a:effectLst/>
                <a:latin typeface="Times New Roman" pitchFamily="18" charset="0"/>
                <a:ea typeface="Calibri" pitchFamily="34" charset="0"/>
                <a:cs typeface="Times New Roman" pitchFamily="18" charset="0"/>
              </a:rPr>
              <a:t>перелож</a:t>
            </a:r>
            <a:r>
              <a:rPr kumimoji="0" lang="ru-RU" sz="900" b="1" i="0" u="none" strike="noStrike" cap="none" normalizeH="0" baseline="0" dirty="0" smtClean="0">
                <a:ln>
                  <a:noFill/>
                </a:ln>
                <a:solidFill>
                  <a:schemeClr val="tx2">
                    <a:lumMod val="50000"/>
                  </a:schemeClr>
                </a:solidFill>
                <a:effectLst/>
                <a:latin typeface="Times New Roman" pitchFamily="18" charset="0"/>
                <a:ea typeface="Calibri" pitchFamily="34" charset="0"/>
                <a:cs typeface="Times New Roman" pitchFamily="18" charset="0"/>
              </a:rPr>
              <a:t>. для баяна и аккордеона  / сост.  П. </a:t>
            </a:r>
            <a:r>
              <a:rPr kumimoji="0" lang="ru-RU" sz="900" b="1" i="0" u="none" strike="noStrike" cap="none" normalizeH="0" baseline="0" dirty="0" err="1" smtClean="0">
                <a:ln>
                  <a:noFill/>
                </a:ln>
                <a:solidFill>
                  <a:schemeClr val="tx2">
                    <a:lumMod val="50000"/>
                  </a:schemeClr>
                </a:solidFill>
                <a:effectLst/>
                <a:latin typeface="Times New Roman" pitchFamily="18" charset="0"/>
                <a:ea typeface="Calibri" pitchFamily="34" charset="0"/>
                <a:cs typeface="Times New Roman" pitchFamily="18" charset="0"/>
              </a:rPr>
              <a:t>Лондонова</a:t>
            </a:r>
            <a:r>
              <a:rPr kumimoji="0" lang="ru-RU" sz="900" b="1" i="0" u="none" strike="noStrike" cap="none" normalizeH="0" baseline="0" dirty="0" smtClean="0">
                <a:ln>
                  <a:noFill/>
                </a:ln>
                <a:solidFill>
                  <a:schemeClr val="tx2">
                    <a:lumMod val="50000"/>
                  </a:schemeClr>
                </a:solidFill>
                <a:effectLst/>
                <a:latin typeface="Times New Roman" pitchFamily="18" charset="0"/>
                <a:ea typeface="Calibri" pitchFamily="34" charset="0"/>
                <a:cs typeface="Times New Roman" pitchFamily="18" charset="0"/>
              </a:rPr>
              <a:t>.  –  М. : Музыка, 1979. -  43с.</a:t>
            </a:r>
            <a:endParaRPr kumimoji="0" lang="ru-RU" sz="900" b="1" i="0" u="none" strike="noStrike" cap="none" normalizeH="0" baseline="0" dirty="0" smtClean="0">
              <a:ln>
                <a:noFill/>
              </a:ln>
              <a:solidFill>
                <a:schemeClr val="tx2">
                  <a:lumMod val="50000"/>
                </a:schemeClr>
              </a:solidFill>
              <a:effectLst/>
              <a:latin typeface="Arial" pitchFamily="34" charset="0"/>
            </a:endParaRPr>
          </a:p>
        </p:txBody>
      </p:sp>
      <p:sp>
        <p:nvSpPr>
          <p:cNvPr id="13314" name="Rectangle 2"/>
          <p:cNvSpPr>
            <a:spLocks noChangeArrowheads="1"/>
          </p:cNvSpPr>
          <p:nvPr/>
        </p:nvSpPr>
        <p:spPr bwMode="auto">
          <a:xfrm>
            <a:off x="2143108" y="4714884"/>
            <a:ext cx="1714512" cy="7848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90488" defTabSz="914400" rtl="0" eaLnBrk="1" fontAlgn="base" latinLnBrk="0" hangingPunct="1">
              <a:lnSpc>
                <a:spcPct val="100000"/>
              </a:lnSpc>
              <a:spcBef>
                <a:spcPct val="0"/>
              </a:spcBef>
              <a:spcAft>
                <a:spcPct val="0"/>
              </a:spcAft>
              <a:buClrTx/>
              <a:buSzTx/>
              <a:buFontTx/>
              <a:buNone/>
              <a:tabLst/>
            </a:pPr>
            <a:r>
              <a:rPr kumimoji="0" lang="ru-RU" sz="900" b="1" i="0" u="none" strike="noStrike" cap="none" normalizeH="0" baseline="0" dirty="0" smtClean="0">
                <a:ln>
                  <a:noFill/>
                </a:ln>
                <a:solidFill>
                  <a:schemeClr val="tx2">
                    <a:lumMod val="50000"/>
                  </a:schemeClr>
                </a:solidFill>
                <a:effectLst/>
                <a:latin typeface="Times New Roman" pitchFamily="18" charset="0"/>
                <a:ea typeface="Calibri" pitchFamily="34" charset="0"/>
                <a:cs typeface="Times New Roman" pitchFamily="18" charset="0"/>
              </a:rPr>
              <a:t>Старинные вальсы для фортепиано [Ноты]  /  [сост.  : Э. Корсакова ,  Л. Павлов]. – М. : Музыка, 1984. -  79с. – (Музыка отдыха).</a:t>
            </a:r>
            <a:endParaRPr kumimoji="0" lang="ru-RU" sz="900" b="1" i="0" u="none" strike="noStrike" cap="none" normalizeH="0" baseline="0" dirty="0" smtClean="0">
              <a:ln>
                <a:noFill/>
              </a:ln>
              <a:solidFill>
                <a:schemeClr val="tx2">
                  <a:lumMod val="50000"/>
                </a:schemeClr>
              </a:solidFill>
              <a:effectLst/>
              <a:latin typeface="Arial"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2059"/>
                                        </p:tgtEl>
                                        <p:attrNameLst>
                                          <p:attrName>style.visibility</p:attrName>
                                        </p:attrNameLst>
                                      </p:cBhvr>
                                      <p:to>
                                        <p:strVal val="visible"/>
                                      </p:to>
                                    </p:set>
                                    <p:anim calcmode="lin" valueType="num">
                                      <p:cBhvr>
                                        <p:cTn id="7" dur="2000" fill="hold"/>
                                        <p:tgtEl>
                                          <p:spTgt spid="2059"/>
                                        </p:tgtEl>
                                        <p:attrNameLst>
                                          <p:attrName>ppt_w</p:attrName>
                                        </p:attrNameLst>
                                      </p:cBhvr>
                                      <p:tavLst>
                                        <p:tav tm="0">
                                          <p:val>
                                            <p:fltVal val="0"/>
                                          </p:val>
                                        </p:tav>
                                        <p:tav tm="100000">
                                          <p:val>
                                            <p:strVal val="#ppt_w"/>
                                          </p:val>
                                        </p:tav>
                                      </p:tavLst>
                                    </p:anim>
                                    <p:anim calcmode="lin" valueType="num">
                                      <p:cBhvr>
                                        <p:cTn id="8" dur="2000" fill="hold"/>
                                        <p:tgtEl>
                                          <p:spTgt spid="2059"/>
                                        </p:tgtEl>
                                        <p:attrNameLst>
                                          <p:attrName>ppt_h</p:attrName>
                                        </p:attrNameLst>
                                      </p:cBhvr>
                                      <p:tavLst>
                                        <p:tav tm="0">
                                          <p:val>
                                            <p:fltVal val="0"/>
                                          </p:val>
                                        </p:tav>
                                        <p:tav tm="100000">
                                          <p:val>
                                            <p:strVal val="#ppt_h"/>
                                          </p:val>
                                        </p:tav>
                                      </p:tavLst>
                                    </p:anim>
                                    <p:animEffect transition="in" filter="fade">
                                      <p:cBhvr>
                                        <p:cTn id="9" dur="2000"/>
                                        <p:tgtEl>
                                          <p:spTgt spid="2059"/>
                                        </p:tgtEl>
                                      </p:cBhvr>
                                    </p:animEffect>
                                  </p:childTnLst>
                                </p:cTn>
                              </p:par>
                            </p:childTnLst>
                          </p:cTn>
                        </p:par>
                        <p:par>
                          <p:cTn id="10" fill="hold">
                            <p:stCondLst>
                              <p:cond delay="2000"/>
                            </p:stCondLst>
                            <p:childTnLst>
                              <p:par>
                                <p:cTn id="11" presetID="18" presetClass="entr" presetSubtype="12" fill="hold" grpId="0" nodeType="afterEffect">
                                  <p:stCondLst>
                                    <p:cond delay="0"/>
                                  </p:stCondLst>
                                  <p:childTnLst>
                                    <p:set>
                                      <p:cBhvr>
                                        <p:cTn id="12" dur="1" fill="hold">
                                          <p:stCondLst>
                                            <p:cond delay="0"/>
                                          </p:stCondLst>
                                        </p:cTn>
                                        <p:tgtEl>
                                          <p:spTgt spid="13313"/>
                                        </p:tgtEl>
                                        <p:attrNameLst>
                                          <p:attrName>style.visibility</p:attrName>
                                        </p:attrNameLst>
                                      </p:cBhvr>
                                      <p:to>
                                        <p:strVal val="visible"/>
                                      </p:to>
                                    </p:set>
                                    <p:animEffect transition="in" filter="strips(downLeft)">
                                      <p:cBhvr>
                                        <p:cTn id="13" dur="2000"/>
                                        <p:tgtEl>
                                          <p:spTgt spid="13313"/>
                                        </p:tgtEl>
                                      </p:cBhvr>
                                    </p:animEffect>
                                  </p:childTnLst>
                                </p:cTn>
                              </p:par>
                            </p:childTnLst>
                          </p:cTn>
                        </p:par>
                        <p:par>
                          <p:cTn id="14" fill="hold">
                            <p:stCondLst>
                              <p:cond delay="4000"/>
                            </p:stCondLst>
                            <p:childTnLst>
                              <p:par>
                                <p:cTn id="15" presetID="53" presetClass="entr" presetSubtype="0" fill="hold" nodeType="afterEffect">
                                  <p:stCondLst>
                                    <p:cond delay="0"/>
                                  </p:stCondLst>
                                  <p:childTnLst>
                                    <p:set>
                                      <p:cBhvr>
                                        <p:cTn id="16" dur="1" fill="hold">
                                          <p:stCondLst>
                                            <p:cond delay="0"/>
                                          </p:stCondLst>
                                        </p:cTn>
                                        <p:tgtEl>
                                          <p:spTgt spid="2060"/>
                                        </p:tgtEl>
                                        <p:attrNameLst>
                                          <p:attrName>style.visibility</p:attrName>
                                        </p:attrNameLst>
                                      </p:cBhvr>
                                      <p:to>
                                        <p:strVal val="visible"/>
                                      </p:to>
                                    </p:set>
                                    <p:anim calcmode="lin" valueType="num">
                                      <p:cBhvr>
                                        <p:cTn id="17" dur="2000" fill="hold"/>
                                        <p:tgtEl>
                                          <p:spTgt spid="2060"/>
                                        </p:tgtEl>
                                        <p:attrNameLst>
                                          <p:attrName>ppt_w</p:attrName>
                                        </p:attrNameLst>
                                      </p:cBhvr>
                                      <p:tavLst>
                                        <p:tav tm="0">
                                          <p:val>
                                            <p:fltVal val="0"/>
                                          </p:val>
                                        </p:tav>
                                        <p:tav tm="100000">
                                          <p:val>
                                            <p:strVal val="#ppt_w"/>
                                          </p:val>
                                        </p:tav>
                                      </p:tavLst>
                                    </p:anim>
                                    <p:anim calcmode="lin" valueType="num">
                                      <p:cBhvr>
                                        <p:cTn id="18" dur="2000" fill="hold"/>
                                        <p:tgtEl>
                                          <p:spTgt spid="2060"/>
                                        </p:tgtEl>
                                        <p:attrNameLst>
                                          <p:attrName>ppt_h</p:attrName>
                                        </p:attrNameLst>
                                      </p:cBhvr>
                                      <p:tavLst>
                                        <p:tav tm="0">
                                          <p:val>
                                            <p:fltVal val="0"/>
                                          </p:val>
                                        </p:tav>
                                        <p:tav tm="100000">
                                          <p:val>
                                            <p:strVal val="#ppt_h"/>
                                          </p:val>
                                        </p:tav>
                                      </p:tavLst>
                                    </p:anim>
                                    <p:animEffect transition="in" filter="fade">
                                      <p:cBhvr>
                                        <p:cTn id="19" dur="2000"/>
                                        <p:tgtEl>
                                          <p:spTgt spid="2060"/>
                                        </p:tgtEl>
                                      </p:cBhvr>
                                    </p:animEffect>
                                  </p:childTnLst>
                                </p:cTn>
                              </p:par>
                            </p:childTnLst>
                          </p:cTn>
                        </p:par>
                        <p:par>
                          <p:cTn id="20" fill="hold">
                            <p:stCondLst>
                              <p:cond delay="6000"/>
                            </p:stCondLst>
                            <p:childTnLst>
                              <p:par>
                                <p:cTn id="21" presetID="18" presetClass="entr" presetSubtype="12" fill="hold" grpId="0" nodeType="afterEffect">
                                  <p:stCondLst>
                                    <p:cond delay="0"/>
                                  </p:stCondLst>
                                  <p:childTnLst>
                                    <p:set>
                                      <p:cBhvr>
                                        <p:cTn id="22" dur="1" fill="hold">
                                          <p:stCondLst>
                                            <p:cond delay="0"/>
                                          </p:stCondLst>
                                        </p:cTn>
                                        <p:tgtEl>
                                          <p:spTgt spid="13314"/>
                                        </p:tgtEl>
                                        <p:attrNameLst>
                                          <p:attrName>style.visibility</p:attrName>
                                        </p:attrNameLst>
                                      </p:cBhvr>
                                      <p:to>
                                        <p:strVal val="visible"/>
                                      </p:to>
                                    </p:set>
                                    <p:animEffect transition="in" filter="strips(downLeft)">
                                      <p:cBhvr>
                                        <p:cTn id="23" dur="20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3" grpId="0"/>
      <p:bldP spid="133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11.Разное по отделу\фоны для презентаций\bv10089.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3999" cy="6858000"/>
          </a:xfrm>
          <a:prstGeom prst="rect">
            <a:avLst/>
          </a:prstGeom>
          <a:noFill/>
        </p:spPr>
      </p:pic>
      <p:sp>
        <p:nvSpPr>
          <p:cNvPr id="1027" name="Rectangle 3"/>
          <p:cNvSpPr>
            <a:spLocks noChangeArrowheads="1"/>
          </p:cNvSpPr>
          <p:nvPr/>
        </p:nvSpPr>
        <p:spPr bwMode="auto">
          <a:xfrm>
            <a:off x="357158" y="500042"/>
            <a:ext cx="3643338" cy="467820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accent4">
                    <a:lumMod val="50000"/>
                  </a:schemeClr>
                </a:solidFill>
                <a:effectLst/>
                <a:latin typeface="FlowerC" pitchFamily="18" charset="0"/>
                <a:ea typeface="Times New Roman" pitchFamily="18" charset="0"/>
              </a:rPr>
              <a:t>     Большинство вальсов написаны русскими военными дирижерами. Произведений для духового оркестра было в то время мало, и каждый дирижер стремился обогатить репертуар собственными произведениями.    </a:t>
            </a:r>
            <a:endParaRPr kumimoji="0" lang="ru-RU" sz="900" b="1" i="0" u="none" strike="noStrike" cap="none" normalizeH="0" baseline="0" dirty="0" smtClean="0">
              <a:ln>
                <a:noFill/>
              </a:ln>
              <a:solidFill>
                <a:schemeClr val="accent4">
                  <a:lumMod val="50000"/>
                </a:schemeClr>
              </a:solidFill>
              <a:effectLst/>
              <a:latin typeface="FlowerC"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accent4">
                    <a:lumMod val="50000"/>
                  </a:schemeClr>
                </a:solidFill>
                <a:effectLst/>
                <a:latin typeface="FlowerC" pitchFamily="18" charset="0"/>
                <a:ea typeface="Times New Roman" pitchFamily="18" charset="0"/>
              </a:rPr>
              <a:t>    Вальс </a:t>
            </a:r>
            <a:r>
              <a:rPr kumimoji="0" lang="ru-RU" sz="1400" b="1" i="0" u="none" strike="noStrike" cap="none" normalizeH="0" baseline="0" dirty="0" smtClean="0">
                <a:ln>
                  <a:noFill/>
                </a:ln>
                <a:solidFill>
                  <a:srgbClr val="FF0000"/>
                </a:solidFill>
                <a:effectLst/>
                <a:latin typeface="FlowerC" pitchFamily="18" charset="0"/>
                <a:ea typeface="Times New Roman" pitchFamily="18" charset="0"/>
              </a:rPr>
              <a:t>«На сопках Маньчжурии» </a:t>
            </a:r>
            <a:r>
              <a:rPr kumimoji="0" lang="ru-RU" sz="1400" b="1" i="0" u="none" strike="noStrike" cap="none" normalizeH="0" baseline="0" dirty="0" smtClean="0">
                <a:ln>
                  <a:noFill/>
                </a:ln>
                <a:solidFill>
                  <a:schemeClr val="accent4">
                    <a:lumMod val="50000"/>
                  </a:schemeClr>
                </a:solidFill>
                <a:effectLst/>
                <a:latin typeface="FlowerC" pitchFamily="18" charset="0"/>
                <a:ea typeface="Times New Roman" pitchFamily="18" charset="0"/>
              </a:rPr>
              <a:t>написал военный дирижер </a:t>
            </a:r>
            <a:r>
              <a:rPr kumimoji="0" lang="ru-RU" sz="1400" b="1" i="0" u="none" strike="noStrike" cap="none" normalizeH="0" baseline="0" dirty="0" smtClean="0">
                <a:ln>
                  <a:noFill/>
                </a:ln>
                <a:solidFill>
                  <a:srgbClr val="FF0000"/>
                </a:solidFill>
                <a:effectLst/>
                <a:latin typeface="FlowerC" pitchFamily="18" charset="0"/>
                <a:ea typeface="Times New Roman" pitchFamily="18" charset="0"/>
              </a:rPr>
              <a:t>И.А. Шатров </a:t>
            </a:r>
            <a:r>
              <a:rPr kumimoji="0" lang="ru-RU" sz="1400" b="1" i="0" u="none" strike="noStrike" cap="none" normalizeH="0" baseline="0" dirty="0" smtClean="0">
                <a:ln>
                  <a:noFill/>
                </a:ln>
                <a:solidFill>
                  <a:schemeClr val="accent4">
                    <a:lumMod val="50000"/>
                  </a:schemeClr>
                </a:solidFill>
                <a:effectLst/>
                <a:latin typeface="FlowerC" pitchFamily="18" charset="0"/>
                <a:ea typeface="Times New Roman" pitchFamily="18" charset="0"/>
              </a:rPr>
              <a:t>(1885-1952). В 1904-1905 годах он находился на фронтах русско-японской войны и именно тогда  написал свой вальс «</a:t>
            </a:r>
            <a:r>
              <a:rPr kumimoji="0" lang="ru-RU" sz="1400" b="1" i="0" u="none" strike="noStrike" cap="none" normalizeH="0" baseline="0" dirty="0" err="1" smtClean="0">
                <a:ln>
                  <a:noFill/>
                </a:ln>
                <a:solidFill>
                  <a:schemeClr val="accent4">
                    <a:lumMod val="50000"/>
                  </a:schemeClr>
                </a:solidFill>
                <a:effectLst/>
                <a:latin typeface="FlowerC" pitchFamily="18" charset="0"/>
                <a:ea typeface="Times New Roman" pitchFamily="18" charset="0"/>
              </a:rPr>
              <a:t>Мокшанский</a:t>
            </a:r>
            <a:r>
              <a:rPr kumimoji="0" lang="ru-RU" sz="1400" b="1" i="0" u="none" strike="noStrike" cap="none" normalizeH="0" baseline="0" dirty="0" smtClean="0">
                <a:ln>
                  <a:noFill/>
                </a:ln>
                <a:solidFill>
                  <a:schemeClr val="accent4">
                    <a:lumMod val="50000"/>
                  </a:schemeClr>
                </a:solidFill>
                <a:effectLst/>
                <a:latin typeface="FlowerC" pitchFamily="18" charset="0"/>
                <a:ea typeface="Times New Roman" pitchFamily="18" charset="0"/>
              </a:rPr>
              <a:t> полк на сопках Маньчжурии», вскоре  Шатров обработал вальс для сольного пения. Вальс был напечатан и получил большое распространение.  Второй пик популярности этого вальса пришелся на годы Великой </a:t>
            </a:r>
            <a:r>
              <a:rPr lang="ru-RU" sz="1400" b="1" dirty="0" smtClean="0">
                <a:solidFill>
                  <a:schemeClr val="accent4">
                    <a:lumMod val="50000"/>
                  </a:schemeClr>
                </a:solidFill>
                <a:latin typeface="FlowerC" pitchFamily="18" charset="0"/>
                <a:ea typeface="Times New Roman" pitchFamily="18" charset="0"/>
              </a:rPr>
              <a:t>О</a:t>
            </a:r>
            <a:r>
              <a:rPr kumimoji="0" lang="ru-RU" sz="1400" b="1" i="0" u="none" strike="noStrike" cap="none" normalizeH="0" baseline="0" dirty="0" smtClean="0">
                <a:ln>
                  <a:noFill/>
                </a:ln>
                <a:solidFill>
                  <a:schemeClr val="accent4">
                    <a:lumMod val="50000"/>
                  </a:schemeClr>
                </a:solidFill>
                <a:effectLst/>
                <a:latin typeface="FlowerC" pitchFamily="18" charset="0"/>
                <a:ea typeface="Times New Roman" pitchFamily="18" charset="0"/>
              </a:rPr>
              <a:t>течественной войны.</a:t>
            </a:r>
            <a:endParaRPr kumimoji="0" lang="ru-RU" sz="900" b="1" i="0" u="none" strike="noStrike" cap="none" normalizeH="0" baseline="0" dirty="0" smtClean="0">
              <a:ln>
                <a:noFill/>
              </a:ln>
              <a:solidFill>
                <a:schemeClr val="accent4">
                  <a:lumMod val="50000"/>
                </a:schemeClr>
              </a:solidFill>
              <a:effectLst/>
              <a:latin typeface="FlowerC"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accent4">
                    <a:lumMod val="50000"/>
                  </a:schemeClr>
                </a:solidFill>
                <a:effectLst/>
                <a:latin typeface="FlowerC" pitchFamily="18" charset="0"/>
                <a:ea typeface="Times New Roman" pitchFamily="18" charset="0"/>
              </a:rPr>
              <a:t>                                          </a:t>
            </a:r>
            <a:endParaRPr kumimoji="0" lang="ru-RU" sz="900" b="1" i="0" u="none" strike="noStrike" cap="none" normalizeH="0" baseline="0" dirty="0" smtClean="0">
              <a:ln>
                <a:noFill/>
              </a:ln>
              <a:solidFill>
                <a:schemeClr val="accent4">
                  <a:lumMod val="50000"/>
                </a:schemeClr>
              </a:solidFill>
              <a:effectLst/>
              <a:latin typeface="FlowerC"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accent4">
                    <a:lumMod val="50000"/>
                  </a:schemeClr>
                </a:solidFill>
                <a:effectLst/>
                <a:latin typeface="FlowerC" pitchFamily="18" charset="0"/>
                <a:ea typeface="Times New Roman" pitchFamily="18" charset="0"/>
              </a:rPr>
              <a:t>                                </a:t>
            </a:r>
            <a:endParaRPr kumimoji="0" lang="ru-RU" sz="900" b="1" i="0" u="none" strike="noStrike" cap="none" normalizeH="0" baseline="0" dirty="0" smtClean="0">
              <a:ln>
                <a:noFill/>
              </a:ln>
              <a:solidFill>
                <a:schemeClr val="accent4">
                  <a:lumMod val="50000"/>
                </a:schemeClr>
              </a:solidFill>
              <a:effectLst/>
              <a:latin typeface="FlowerC"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pic>
        <p:nvPicPr>
          <p:cNvPr id="1028" name="Picture 4" descr="C:\Documents and Settings\Кармазина.TBC\Рабочий стол\старинные3\гвардиЯ.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29124" y="357166"/>
            <a:ext cx="1357322" cy="214314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8" name="Прямоугольник 7"/>
          <p:cNvSpPr/>
          <p:nvPr/>
        </p:nvSpPr>
        <p:spPr>
          <a:xfrm>
            <a:off x="4286248" y="2571744"/>
            <a:ext cx="1571636" cy="307777"/>
          </a:xfrm>
          <a:prstGeom prst="rect">
            <a:avLst/>
          </a:prstGeom>
        </p:spPr>
        <p:txBody>
          <a:bodyPr wrap="square">
            <a:spAutoFit/>
          </a:bodyPr>
          <a:lstStyle/>
          <a:p>
            <a:pPr algn="ctr"/>
            <a:r>
              <a:rPr lang="ru-RU" sz="1400" b="1" dirty="0" smtClean="0"/>
              <a:t>И.А.Шатров</a:t>
            </a:r>
            <a:endParaRPr lang="ru-RU" sz="1400" b="1" dirty="0"/>
          </a:p>
        </p:txBody>
      </p:sp>
      <p:pic>
        <p:nvPicPr>
          <p:cNvPr id="1029" name="Picture 5" descr="C:\Documents and Settings\Кармазина.TBC\Рабочий стол\старинные3\25061_or.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522939">
            <a:off x="6561401" y="357857"/>
            <a:ext cx="1907053" cy="2571683"/>
          </a:xfrm>
          <a:prstGeom prst="rect">
            <a:avLst/>
          </a:prstGeom>
          <a:noFill/>
        </p:spPr>
      </p:pic>
      <p:pic>
        <p:nvPicPr>
          <p:cNvPr id="1030" name="Picture 6" descr="C:\Documents and Settings\Кармазина.TBC\Рабочий стол\Новая папка2\valsy_choros.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429124" y="3000372"/>
            <a:ext cx="1638721" cy="2286016"/>
          </a:xfrm>
          <a:prstGeom prst="rect">
            <a:avLst/>
          </a:prstGeom>
          <a:noFill/>
          <a:ln>
            <a:solidFill>
              <a:schemeClr val="bg2">
                <a:lumMod val="10000"/>
              </a:schemeClr>
            </a:solidFill>
          </a:ln>
          <a:effectLst>
            <a:innerShdw blurRad="63500" dist="50800" dir="8100000">
              <a:prstClr val="black">
                <a:alpha val="50000"/>
              </a:prstClr>
            </a:innerShdw>
          </a:effectLst>
        </p:spPr>
      </p:pic>
      <p:pic>
        <p:nvPicPr>
          <p:cNvPr id="1031" name="Picture 7" descr="C:\Documents and Settings\Кармазина.TBC\Рабочий стол\старинные3\gruppa_orkestrantov.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71472" y="4643446"/>
            <a:ext cx="2857520" cy="164670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8193" name="Picture 1" descr="C:\Documents and Settings\Кармазина.TBC\Рабочий стол\Новая папка\2daccea3c76b7a49d546fe7d765.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929454" y="3357562"/>
            <a:ext cx="1607060" cy="2200270"/>
          </a:xfrm>
          <a:prstGeom prst="rect">
            <a:avLst/>
          </a:prstGeom>
          <a:noFill/>
          <a:ln>
            <a:solidFill>
              <a:schemeClr val="tx1">
                <a:lumMod val="95000"/>
                <a:lumOff val="5000"/>
              </a:schemeClr>
            </a:solidFill>
          </a:ln>
          <a:effectLst>
            <a:outerShdw blurRad="50800" dist="38100" dir="10800000" algn="r" rotWithShape="0">
              <a:prstClr val="black">
                <a:alpha val="40000"/>
              </a:prstClr>
            </a:outerShdw>
          </a:effectLst>
        </p:spPr>
      </p:pic>
      <p:sp>
        <p:nvSpPr>
          <p:cNvPr id="12289" name="Rectangle 1"/>
          <p:cNvSpPr>
            <a:spLocks noChangeArrowheads="1"/>
          </p:cNvSpPr>
          <p:nvPr/>
        </p:nvSpPr>
        <p:spPr bwMode="auto">
          <a:xfrm>
            <a:off x="6429388" y="5715016"/>
            <a:ext cx="2571768"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90488" defTabSz="914400" rtl="0" eaLnBrk="1" fontAlgn="base" latinLnBrk="0" hangingPunct="1">
              <a:lnSpc>
                <a:spcPct val="100000"/>
              </a:lnSpc>
              <a:spcBef>
                <a:spcPct val="0"/>
              </a:spcBef>
              <a:spcAft>
                <a:spcPct val="0"/>
              </a:spcAft>
              <a:buClrTx/>
              <a:buSzTx/>
              <a:buFontTx/>
              <a:buNone/>
              <a:tabLst/>
            </a:pPr>
            <a:r>
              <a:rPr kumimoji="0" lang="ru-RU" sz="900" b="1" i="0" u="none" strike="noStrike" cap="none" normalizeH="0" baseline="0" dirty="0" smtClean="0">
                <a:ln>
                  <a:noFill/>
                </a:ln>
                <a:solidFill>
                  <a:schemeClr val="tx2">
                    <a:lumMod val="50000"/>
                  </a:schemeClr>
                </a:solidFill>
                <a:effectLst/>
                <a:latin typeface="Times New Roman" pitchFamily="18" charset="0"/>
                <a:ea typeface="Calibri" pitchFamily="34" charset="0"/>
                <a:cs typeface="Times New Roman" pitchFamily="18" charset="0"/>
              </a:rPr>
              <a:t>Старинные вальсы [Ноты] : в </a:t>
            </a:r>
            <a:r>
              <a:rPr kumimoji="0" lang="ru-RU" sz="900" b="1" i="0" u="none" strike="noStrike" cap="none" normalizeH="0" baseline="0" dirty="0" err="1" smtClean="0">
                <a:ln>
                  <a:noFill/>
                </a:ln>
                <a:solidFill>
                  <a:schemeClr val="tx2">
                    <a:lumMod val="50000"/>
                  </a:schemeClr>
                </a:solidFill>
                <a:effectLst/>
                <a:latin typeface="Times New Roman" pitchFamily="18" charset="0"/>
                <a:ea typeface="Calibri" pitchFamily="34" charset="0"/>
                <a:cs typeface="Times New Roman" pitchFamily="18" charset="0"/>
              </a:rPr>
              <a:t>перелож</a:t>
            </a:r>
            <a:r>
              <a:rPr kumimoji="0" lang="ru-RU" sz="900" b="1" i="0" u="none" strike="noStrike" cap="none" normalizeH="0" baseline="0" dirty="0" smtClean="0">
                <a:ln>
                  <a:noFill/>
                </a:ln>
                <a:solidFill>
                  <a:schemeClr val="tx2">
                    <a:lumMod val="50000"/>
                  </a:schemeClr>
                </a:solidFill>
                <a:effectLst/>
                <a:latin typeface="Times New Roman" pitchFamily="18" charset="0"/>
                <a:ea typeface="Calibri" pitchFamily="34" charset="0"/>
                <a:cs typeface="Times New Roman" pitchFamily="18" charset="0"/>
              </a:rPr>
              <a:t>. для шестиструнной гитары  /  </a:t>
            </a:r>
            <a:endParaRPr kumimoji="0" lang="ru-RU" sz="900" b="1" i="0" u="none" strike="noStrike" cap="none" normalizeH="0" baseline="0" dirty="0" smtClean="0">
              <a:ln>
                <a:noFill/>
              </a:ln>
              <a:solidFill>
                <a:schemeClr val="tx2">
                  <a:lumMod val="50000"/>
                </a:schemeClr>
              </a:solidFill>
              <a:effectLst/>
              <a:latin typeface="Arial" pitchFamily="34" charset="0"/>
            </a:endParaRPr>
          </a:p>
          <a:p>
            <a:pPr marL="0" marR="0" lvl="0" indent="90488" defTabSz="914400" rtl="0" eaLnBrk="0" fontAlgn="base"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chemeClr val="tx2">
                    <a:lumMod val="50000"/>
                  </a:schemeClr>
                </a:solidFill>
                <a:effectLst/>
                <a:latin typeface="Times New Roman" pitchFamily="18" charset="0"/>
                <a:ea typeface="Calibri" pitchFamily="34" charset="0"/>
                <a:cs typeface="Times New Roman" pitchFamily="18" charset="0"/>
              </a:rPr>
              <a:t>[сост. В.Максименко].  –  М. : Советский композитор, 1986. – 40с.</a:t>
            </a:r>
            <a:endParaRPr kumimoji="0" lang="ru-RU" sz="900" b="1" i="0" u="none" strike="noStrike" cap="none" normalizeH="0" baseline="0" dirty="0" smtClean="0">
              <a:ln>
                <a:noFill/>
              </a:ln>
              <a:solidFill>
                <a:schemeClr val="tx2">
                  <a:lumMod val="50000"/>
                </a:schemeClr>
              </a:solidFill>
              <a:effectLst/>
              <a:latin typeface="Arial" pitchFamily="34" charset="0"/>
            </a:endParaRPr>
          </a:p>
          <a:p>
            <a:pPr marL="0" marR="0" lvl="0" indent="90488"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sp>
        <p:nvSpPr>
          <p:cNvPr id="12290" name="Rectangle 2"/>
          <p:cNvSpPr>
            <a:spLocks noChangeArrowheads="1"/>
          </p:cNvSpPr>
          <p:nvPr/>
        </p:nvSpPr>
        <p:spPr bwMode="auto">
          <a:xfrm>
            <a:off x="3857620" y="5357826"/>
            <a:ext cx="2643206"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ru-RU" sz="900" b="1" i="0" u="none" strike="noStrike" cap="none" normalizeH="0" baseline="0" dirty="0" smtClean="0">
                <a:ln>
                  <a:noFill/>
                </a:ln>
                <a:solidFill>
                  <a:schemeClr val="tx2">
                    <a:lumMod val="50000"/>
                  </a:schemeClr>
                </a:solidFill>
                <a:effectLst/>
                <a:latin typeface="Times New Roman" pitchFamily="18" charset="0"/>
                <a:ea typeface="Calibri" pitchFamily="34" charset="0"/>
                <a:cs typeface="Times New Roman" pitchFamily="18" charset="0"/>
              </a:rPr>
              <a:t>    Старинные вальсы [Ноты] : обработка для хора без сопровождения и в  сопровождении фортепиано / [сост. Д. Семеновский].  –  М. : Музыка, 1987. – 63с.</a:t>
            </a:r>
            <a:endParaRPr kumimoji="0" lang="ru-RU" sz="900" b="1" i="0" u="none" strike="noStrike" cap="none" normalizeH="0" baseline="0" dirty="0" smtClean="0">
              <a:ln>
                <a:noFill/>
              </a:ln>
              <a:solidFill>
                <a:schemeClr val="tx2">
                  <a:lumMod val="50000"/>
                </a:schemeClr>
              </a:solidFill>
              <a:effectLst/>
              <a:latin typeface="Arial" pitchFamily="34" charset="0"/>
            </a:endParaRPr>
          </a:p>
        </p:txBody>
      </p:sp>
      <p:sp>
        <p:nvSpPr>
          <p:cNvPr id="13" name="Прямоугольник 12"/>
          <p:cNvSpPr/>
          <p:nvPr/>
        </p:nvSpPr>
        <p:spPr>
          <a:xfrm>
            <a:off x="2475945" y="6357958"/>
            <a:ext cx="4192110" cy="338554"/>
          </a:xfrm>
          <a:prstGeom prst="rect">
            <a:avLst/>
          </a:prstGeom>
        </p:spPr>
        <p:txBody>
          <a:bodyPr wrap="square">
            <a:spAutoFit/>
          </a:bodyPr>
          <a:lstStyle/>
          <a:p>
            <a:pPr algn="ctr"/>
            <a:r>
              <a:rPr lang="ru-RU" sz="1600" b="1" dirty="0" smtClean="0">
                <a:solidFill>
                  <a:srgbClr val="FF0000"/>
                </a:solidFill>
                <a:latin typeface="Times New Roman" pitchFamily="18" charset="0"/>
                <a:cs typeface="Times New Roman" pitchFamily="18" charset="0"/>
                <a:hlinkClick r:id="rId9"/>
              </a:rPr>
              <a:t>Слушать вальс «На сопках Маньчжурии»</a:t>
            </a:r>
            <a:endParaRPr lang="ru-RU" sz="1600" b="1" dirty="0">
              <a:solidFill>
                <a:srgbClr val="FF0000"/>
              </a:solidFill>
              <a:latin typeface="Times New Roman" pitchFamily="18" charset="0"/>
              <a:cs typeface="Times New Roman"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1030"/>
                                        </p:tgtEl>
                                        <p:attrNameLst>
                                          <p:attrName>style.visibility</p:attrName>
                                        </p:attrNameLst>
                                      </p:cBhvr>
                                      <p:to>
                                        <p:strVal val="visible"/>
                                      </p:to>
                                    </p:set>
                                    <p:anim calcmode="lin" valueType="num">
                                      <p:cBhvr>
                                        <p:cTn id="7" dur="2000" fill="hold"/>
                                        <p:tgtEl>
                                          <p:spTgt spid="1030"/>
                                        </p:tgtEl>
                                        <p:attrNameLst>
                                          <p:attrName>ppt_w</p:attrName>
                                        </p:attrNameLst>
                                      </p:cBhvr>
                                      <p:tavLst>
                                        <p:tav tm="0">
                                          <p:val>
                                            <p:fltVal val="0"/>
                                          </p:val>
                                        </p:tav>
                                        <p:tav tm="100000">
                                          <p:val>
                                            <p:strVal val="#ppt_w"/>
                                          </p:val>
                                        </p:tav>
                                      </p:tavLst>
                                    </p:anim>
                                    <p:anim calcmode="lin" valueType="num">
                                      <p:cBhvr>
                                        <p:cTn id="8" dur="2000" fill="hold"/>
                                        <p:tgtEl>
                                          <p:spTgt spid="1030"/>
                                        </p:tgtEl>
                                        <p:attrNameLst>
                                          <p:attrName>ppt_h</p:attrName>
                                        </p:attrNameLst>
                                      </p:cBhvr>
                                      <p:tavLst>
                                        <p:tav tm="0">
                                          <p:val>
                                            <p:fltVal val="0"/>
                                          </p:val>
                                        </p:tav>
                                        <p:tav tm="100000">
                                          <p:val>
                                            <p:strVal val="#ppt_h"/>
                                          </p:val>
                                        </p:tav>
                                      </p:tavLst>
                                    </p:anim>
                                    <p:animEffect transition="in" filter="fade">
                                      <p:cBhvr>
                                        <p:cTn id="9" dur="2000"/>
                                        <p:tgtEl>
                                          <p:spTgt spid="1030"/>
                                        </p:tgtEl>
                                      </p:cBhvr>
                                    </p:animEffect>
                                  </p:childTnLst>
                                </p:cTn>
                              </p:par>
                            </p:childTnLst>
                          </p:cTn>
                        </p:par>
                        <p:par>
                          <p:cTn id="10" fill="hold">
                            <p:stCondLst>
                              <p:cond delay="2000"/>
                            </p:stCondLst>
                            <p:childTnLst>
                              <p:par>
                                <p:cTn id="11" presetID="18" presetClass="entr" presetSubtype="12" fill="hold" grpId="0" nodeType="afterEffect">
                                  <p:stCondLst>
                                    <p:cond delay="0"/>
                                  </p:stCondLst>
                                  <p:childTnLst>
                                    <p:set>
                                      <p:cBhvr>
                                        <p:cTn id="12" dur="1" fill="hold">
                                          <p:stCondLst>
                                            <p:cond delay="0"/>
                                          </p:stCondLst>
                                        </p:cTn>
                                        <p:tgtEl>
                                          <p:spTgt spid="12290"/>
                                        </p:tgtEl>
                                        <p:attrNameLst>
                                          <p:attrName>style.visibility</p:attrName>
                                        </p:attrNameLst>
                                      </p:cBhvr>
                                      <p:to>
                                        <p:strVal val="visible"/>
                                      </p:to>
                                    </p:set>
                                    <p:animEffect transition="in" filter="strips(downLeft)">
                                      <p:cBhvr>
                                        <p:cTn id="13" dur="2000"/>
                                        <p:tgtEl>
                                          <p:spTgt spid="12290"/>
                                        </p:tgtEl>
                                      </p:cBhvr>
                                    </p:animEffect>
                                  </p:childTnLst>
                                </p:cTn>
                              </p:par>
                            </p:childTnLst>
                          </p:cTn>
                        </p:par>
                        <p:par>
                          <p:cTn id="14" fill="hold">
                            <p:stCondLst>
                              <p:cond delay="4000"/>
                            </p:stCondLst>
                            <p:childTnLst>
                              <p:par>
                                <p:cTn id="15" presetID="53" presetClass="entr" presetSubtype="0" fill="hold" nodeType="afterEffect">
                                  <p:stCondLst>
                                    <p:cond delay="0"/>
                                  </p:stCondLst>
                                  <p:childTnLst>
                                    <p:set>
                                      <p:cBhvr>
                                        <p:cTn id="16" dur="1" fill="hold">
                                          <p:stCondLst>
                                            <p:cond delay="0"/>
                                          </p:stCondLst>
                                        </p:cTn>
                                        <p:tgtEl>
                                          <p:spTgt spid="8193"/>
                                        </p:tgtEl>
                                        <p:attrNameLst>
                                          <p:attrName>style.visibility</p:attrName>
                                        </p:attrNameLst>
                                      </p:cBhvr>
                                      <p:to>
                                        <p:strVal val="visible"/>
                                      </p:to>
                                    </p:set>
                                    <p:anim calcmode="lin" valueType="num">
                                      <p:cBhvr>
                                        <p:cTn id="17" dur="2000" fill="hold"/>
                                        <p:tgtEl>
                                          <p:spTgt spid="8193"/>
                                        </p:tgtEl>
                                        <p:attrNameLst>
                                          <p:attrName>ppt_w</p:attrName>
                                        </p:attrNameLst>
                                      </p:cBhvr>
                                      <p:tavLst>
                                        <p:tav tm="0">
                                          <p:val>
                                            <p:fltVal val="0"/>
                                          </p:val>
                                        </p:tav>
                                        <p:tav tm="100000">
                                          <p:val>
                                            <p:strVal val="#ppt_w"/>
                                          </p:val>
                                        </p:tav>
                                      </p:tavLst>
                                    </p:anim>
                                    <p:anim calcmode="lin" valueType="num">
                                      <p:cBhvr>
                                        <p:cTn id="18" dur="2000" fill="hold"/>
                                        <p:tgtEl>
                                          <p:spTgt spid="8193"/>
                                        </p:tgtEl>
                                        <p:attrNameLst>
                                          <p:attrName>ppt_h</p:attrName>
                                        </p:attrNameLst>
                                      </p:cBhvr>
                                      <p:tavLst>
                                        <p:tav tm="0">
                                          <p:val>
                                            <p:fltVal val="0"/>
                                          </p:val>
                                        </p:tav>
                                        <p:tav tm="100000">
                                          <p:val>
                                            <p:strVal val="#ppt_h"/>
                                          </p:val>
                                        </p:tav>
                                      </p:tavLst>
                                    </p:anim>
                                    <p:animEffect transition="in" filter="fade">
                                      <p:cBhvr>
                                        <p:cTn id="19" dur="2000"/>
                                        <p:tgtEl>
                                          <p:spTgt spid="8193"/>
                                        </p:tgtEl>
                                      </p:cBhvr>
                                    </p:animEffect>
                                  </p:childTnLst>
                                </p:cTn>
                              </p:par>
                            </p:childTnLst>
                          </p:cTn>
                        </p:par>
                        <p:par>
                          <p:cTn id="20" fill="hold">
                            <p:stCondLst>
                              <p:cond delay="6000"/>
                            </p:stCondLst>
                            <p:childTnLst>
                              <p:par>
                                <p:cTn id="21" presetID="18" presetClass="entr" presetSubtype="12" fill="hold" grpId="0" nodeType="afterEffect">
                                  <p:stCondLst>
                                    <p:cond delay="0"/>
                                  </p:stCondLst>
                                  <p:childTnLst>
                                    <p:set>
                                      <p:cBhvr>
                                        <p:cTn id="22" dur="1" fill="hold">
                                          <p:stCondLst>
                                            <p:cond delay="0"/>
                                          </p:stCondLst>
                                        </p:cTn>
                                        <p:tgtEl>
                                          <p:spTgt spid="12289"/>
                                        </p:tgtEl>
                                        <p:attrNameLst>
                                          <p:attrName>style.visibility</p:attrName>
                                        </p:attrNameLst>
                                      </p:cBhvr>
                                      <p:to>
                                        <p:strVal val="visible"/>
                                      </p:to>
                                    </p:set>
                                    <p:animEffect transition="in" filter="strips(downLeft)">
                                      <p:cBhvr>
                                        <p:cTn id="23" dur="2000"/>
                                        <p:tgtEl>
                                          <p:spTgt spid="122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9" grpId="0"/>
      <p:bldP spid="1229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D:\11.Разное по отделу\фоны для презентаций\820eb573269e.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9" name="Прямоугольник 8"/>
          <p:cNvSpPr/>
          <p:nvPr/>
        </p:nvSpPr>
        <p:spPr>
          <a:xfrm>
            <a:off x="428596" y="357167"/>
            <a:ext cx="8572560" cy="1200329"/>
          </a:xfrm>
          <a:prstGeom prst="rect">
            <a:avLst/>
          </a:prstGeom>
        </p:spPr>
        <p:txBody>
          <a:bodyPr wrap="square">
            <a:spAutoFit/>
          </a:bodyPr>
          <a:lstStyle/>
          <a:p>
            <a:pPr algn="ctr"/>
            <a:r>
              <a:rPr lang="ru-RU" sz="3600" b="1" dirty="0" smtClean="0">
                <a:solidFill>
                  <a:schemeClr val="tx2">
                    <a:lumMod val="75000"/>
                  </a:schemeClr>
                </a:solidFill>
                <a:latin typeface="a_Romanus" pitchFamily="82" charset="-52"/>
              </a:rPr>
              <a:t>5. Вальсы по мотивам художественных произведений</a:t>
            </a:r>
            <a:endParaRPr lang="ru-RU" sz="3600" b="1" dirty="0">
              <a:solidFill>
                <a:schemeClr val="tx2">
                  <a:lumMod val="75000"/>
                </a:schemeClr>
              </a:solidFill>
              <a:latin typeface="a_Romanus" pitchFamily="82" charset="-52"/>
            </a:endParaRPr>
          </a:p>
        </p:txBody>
      </p:sp>
      <p:pic>
        <p:nvPicPr>
          <p:cNvPr id="1031" name="Picture 7" descr="C:\Documents and Settings\Кармазина.TBC\Рабочий стол\ТЕКУЩЕЕ\приглашение к вальсу иллюстрации\zolushka.jpg"/>
          <p:cNvPicPr>
            <a:picLocks noChangeAspect="1" noChangeArrowheads="1"/>
          </p:cNvPicPr>
          <p:nvPr/>
        </p:nvPicPr>
        <p:blipFill>
          <a:blip r:embed="rId3"/>
          <a:srcRect/>
          <a:stretch>
            <a:fillRect/>
          </a:stretch>
        </p:blipFill>
        <p:spPr bwMode="auto">
          <a:xfrm>
            <a:off x="2857488" y="1714488"/>
            <a:ext cx="3357586" cy="4071966"/>
          </a:xfrm>
          <a:prstGeom prst="round2DiagRect">
            <a:avLst>
              <a:gd name="adj1" fmla="val 16667"/>
              <a:gd name="adj2" fmla="val 0"/>
            </a:avLst>
          </a:prstGeom>
          <a:ln w="88900" cap="sq">
            <a:solidFill>
              <a:schemeClr val="accent1">
                <a:lumMod val="60000"/>
                <a:lumOff val="40000"/>
              </a:schemeClr>
            </a:solidFill>
            <a:miter lim="800000"/>
          </a:ln>
          <a:effectLst>
            <a:outerShdw blurRad="254000" algn="tl" rotWithShape="0">
              <a:srgbClr val="000000">
                <a:alpha val="43000"/>
              </a:srgbClr>
            </a:outerShdw>
          </a:effec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031"/>
                                        </p:tgtEl>
                                        <p:attrNameLst>
                                          <p:attrName>style.visibility</p:attrName>
                                        </p:attrNameLst>
                                      </p:cBhvr>
                                      <p:to>
                                        <p:strVal val="visible"/>
                                      </p:to>
                                    </p:set>
                                    <p:animEffect transition="in" filter="wipe(down)">
                                      <p:cBhvr>
                                        <p:cTn id="7" dur="2000"/>
                                        <p:tgtEl>
                                          <p:spTgt spid="10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11.Разное по отделу\фоны для презентаций\820eb573269e.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Блок-схема: альтернативный процесс 2"/>
          <p:cNvSpPr/>
          <p:nvPr/>
        </p:nvSpPr>
        <p:spPr>
          <a:xfrm>
            <a:off x="357158" y="142852"/>
            <a:ext cx="3000428" cy="4536000"/>
          </a:xfrm>
          <a:prstGeom prst="flowChartAlternateProcess">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200" b="1" dirty="0" smtClean="0">
                <a:solidFill>
                  <a:schemeClr val="accent6">
                    <a:lumMod val="50000"/>
                  </a:schemeClr>
                </a:solidFill>
                <a:latin typeface="FlowerC" pitchFamily="18" charset="0"/>
              </a:rPr>
              <a:t>     В комедии А. </a:t>
            </a:r>
            <a:r>
              <a:rPr lang="ru-RU" sz="1200" b="1" dirty="0" err="1" smtClean="0">
                <a:solidFill>
                  <a:schemeClr val="accent6">
                    <a:lumMod val="50000"/>
                  </a:schemeClr>
                </a:solidFill>
                <a:latin typeface="FlowerC" pitchFamily="18" charset="0"/>
              </a:rPr>
              <a:t>Грибоедова</a:t>
            </a:r>
            <a:r>
              <a:rPr lang="ru-RU" sz="1200" b="1" dirty="0" smtClean="0">
                <a:solidFill>
                  <a:schemeClr val="accent6">
                    <a:lumMod val="50000"/>
                  </a:schemeClr>
                </a:solidFill>
                <a:latin typeface="FlowerC" pitchFamily="18" charset="0"/>
              </a:rPr>
              <a:t>  «Горе от ума» действие начинается с музыки.  В авторской ремарке сказано: «Гостиная, в ней большие часы, справа дверь в спальню Софьи, оттуда слышно фортепиано с флейтой, которые потом умолкают». Это музицируют Софья и Молчалин. Что они играют? Этого нам Грибоедов не сказал. </a:t>
            </a:r>
          </a:p>
          <a:p>
            <a:pPr algn="just"/>
            <a:r>
              <a:rPr lang="ru-RU" sz="1200" b="1" dirty="0" smtClean="0">
                <a:solidFill>
                  <a:schemeClr val="accent6">
                    <a:lumMod val="50000"/>
                  </a:schemeClr>
                </a:solidFill>
                <a:latin typeface="FlowerC" pitchFamily="18" charset="0"/>
              </a:rPr>
              <a:t>     Каждому театру, каждому режиссеру дано право выбрать соответствующую музыку. Чаще всего при постановке комедии используют музыку самого </a:t>
            </a:r>
            <a:r>
              <a:rPr lang="ru-RU" sz="1200" b="1" dirty="0" err="1" smtClean="0">
                <a:solidFill>
                  <a:schemeClr val="accent6">
                    <a:lumMod val="50000"/>
                  </a:schemeClr>
                </a:solidFill>
                <a:latin typeface="FlowerC" pitchFamily="18" charset="0"/>
              </a:rPr>
              <a:t>Грибоедова</a:t>
            </a:r>
            <a:r>
              <a:rPr lang="ru-RU" sz="1200" b="1" dirty="0" smtClean="0">
                <a:solidFill>
                  <a:schemeClr val="accent6">
                    <a:lumMod val="50000"/>
                  </a:schemeClr>
                </a:solidFill>
                <a:latin typeface="FlowerC" pitchFamily="18" charset="0"/>
              </a:rPr>
              <a:t>, его знаменитые вальсы. Они написаны приблизительно в тоже время, что и комедия, отражают жизнь и быт тех кругов  общества, что так метко изображены в комедии</a:t>
            </a:r>
            <a:r>
              <a:rPr lang="ru-RU" sz="1200" b="1" dirty="0" smtClean="0">
                <a:solidFill>
                  <a:schemeClr val="accent6">
                    <a:lumMod val="50000"/>
                  </a:schemeClr>
                </a:solidFill>
              </a:rPr>
              <a:t>. </a:t>
            </a:r>
            <a:endParaRPr lang="ru-RU" sz="1200" b="1" dirty="0">
              <a:solidFill>
                <a:schemeClr val="accent6">
                  <a:lumMod val="50000"/>
                </a:schemeClr>
              </a:solidFill>
            </a:endParaRPr>
          </a:p>
        </p:txBody>
      </p:sp>
      <p:pic>
        <p:nvPicPr>
          <p:cNvPr id="1027" name="Picture 3" descr="C:\Documents and Settings\Кармазина.TBC\Рабочий стол\горе от ума\962464.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72198" y="2357431"/>
            <a:ext cx="2680087" cy="178595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2" name="Picture 2" descr="C:\Documents and Settings\Кармазина.TBC\Рабочий стол\горе от ума\i.jpg"/>
          <p:cNvPicPr>
            <a:picLocks noChangeAspect="1" noChangeArrowheads="1"/>
          </p:cNvPicPr>
          <p:nvPr/>
        </p:nvPicPr>
        <p:blipFill>
          <a:blip r:embed="rId4"/>
          <a:srcRect/>
          <a:stretch>
            <a:fillRect/>
          </a:stretch>
        </p:blipFill>
        <p:spPr bwMode="auto">
          <a:xfrm>
            <a:off x="6822296" y="214291"/>
            <a:ext cx="1607355" cy="17859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8" name="Прямоугольник 7"/>
          <p:cNvSpPr/>
          <p:nvPr/>
        </p:nvSpPr>
        <p:spPr>
          <a:xfrm>
            <a:off x="6858016" y="2071679"/>
            <a:ext cx="1571636" cy="276999"/>
          </a:xfrm>
          <a:prstGeom prst="rect">
            <a:avLst/>
          </a:prstGeom>
        </p:spPr>
        <p:txBody>
          <a:bodyPr wrap="square">
            <a:spAutoFit/>
          </a:bodyPr>
          <a:lstStyle/>
          <a:p>
            <a:pPr algn="ctr"/>
            <a:r>
              <a:rPr lang="ru-RU" sz="1200" b="1" dirty="0" smtClean="0">
                <a:latin typeface="Times New Roman" pitchFamily="18" charset="0"/>
                <a:cs typeface="Times New Roman" pitchFamily="18" charset="0"/>
              </a:rPr>
              <a:t>А.С.Грибоедов</a:t>
            </a:r>
            <a:endParaRPr lang="ru-RU" sz="1200" b="1" dirty="0">
              <a:latin typeface="Times New Roman" pitchFamily="18" charset="0"/>
              <a:cs typeface="Times New Roman" pitchFamily="18" charset="0"/>
            </a:endParaRPr>
          </a:p>
        </p:txBody>
      </p:sp>
      <p:sp>
        <p:nvSpPr>
          <p:cNvPr id="10" name="Скругленный прямоугольник 9"/>
          <p:cNvSpPr/>
          <p:nvPr/>
        </p:nvSpPr>
        <p:spPr>
          <a:xfrm>
            <a:off x="2714612" y="4214818"/>
            <a:ext cx="6286544" cy="2500330"/>
          </a:xfrm>
          <a:prstGeom prst="roundRect">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fontAlgn="base">
              <a:spcBef>
                <a:spcPct val="0"/>
              </a:spcBef>
              <a:spcAft>
                <a:spcPct val="0"/>
              </a:spcAft>
            </a:pPr>
            <a:r>
              <a:rPr lang="ru-RU" sz="1200" b="1" dirty="0" smtClean="0">
                <a:solidFill>
                  <a:schemeClr val="accent6">
                    <a:lumMod val="50000"/>
                  </a:schemeClr>
                </a:solidFill>
                <a:latin typeface="FlowerC" pitchFamily="18" charset="0"/>
                <a:ea typeface="Times New Roman" pitchFamily="18" charset="0"/>
              </a:rPr>
              <a:t>      А.С.Грибоедов - натура богато одаренная, проявил себя на различных поприщах. Основным делом была дипломатическая служба, жизненным призванием стала литература. Еще одна привлекательная грань личности – Грибоедов - музыкант. Он с детства учился музыки, выступал среди друзей и на музыкальных вечерах. К сожалению большинство сочиненных пьес не было записано на нотную бумагу и для нас безвозвратно потеряно. Сохранились лишь два вальса, ноты которых появились уже после смерти композитора. Оба вальса – небольшие фортепианные пьесы, весьма простые по форме, их музыка – лирико-элегического характера, более светлая в одном, в другом более печальная.                         </a:t>
            </a:r>
            <a:endParaRPr lang="ru-RU" sz="1200" b="1" dirty="0" smtClean="0">
              <a:solidFill>
                <a:schemeClr val="accent6">
                  <a:lumMod val="50000"/>
                </a:schemeClr>
              </a:solidFill>
              <a:latin typeface="FlowerC" pitchFamily="18" charset="0"/>
            </a:endParaRPr>
          </a:p>
          <a:p>
            <a:pPr lvl="0" algn="just" eaLnBrk="0" fontAlgn="base" hangingPunct="0">
              <a:spcBef>
                <a:spcPct val="0"/>
              </a:spcBef>
              <a:spcAft>
                <a:spcPct val="0"/>
              </a:spcAft>
            </a:pPr>
            <a:r>
              <a:rPr lang="ru-RU" sz="1200" b="1" dirty="0" smtClean="0">
                <a:solidFill>
                  <a:schemeClr val="accent6">
                    <a:lumMod val="50000"/>
                  </a:schemeClr>
                </a:solidFill>
                <a:latin typeface="FlowerC" pitchFamily="18" charset="0"/>
                <a:ea typeface="Times New Roman" pitchFamily="18" charset="0"/>
              </a:rPr>
              <a:t>       Грибоедов сочинял вальсы как раз тогда, когда ездил на обеды и балы, чтобы глубже познать быт московских дворянских кругов. Тогда            устанавливается связь вальсов с комедией «Горе от ума».</a:t>
            </a:r>
            <a:endParaRPr lang="ru-RU" sz="1200" b="1" dirty="0">
              <a:solidFill>
                <a:schemeClr val="accent6">
                  <a:lumMod val="50000"/>
                </a:schemeClr>
              </a:solidFill>
            </a:endParaRPr>
          </a:p>
        </p:txBody>
      </p:sp>
      <p:pic>
        <p:nvPicPr>
          <p:cNvPr id="5" name="Picture 2" descr="C:\Documents and Settings\Кармазина.TBC\Рабочий стол\горе от ума\ноты грбр.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694297">
            <a:off x="4299076" y="326910"/>
            <a:ext cx="2013122" cy="1756440"/>
          </a:xfrm>
          <a:prstGeom prst="rect">
            <a:avLst/>
          </a:prstGeom>
          <a:noFill/>
        </p:spPr>
      </p:pic>
      <p:pic>
        <p:nvPicPr>
          <p:cNvPr id="6" name="Picture 3" descr="O:\Кармазина Л.И\классика мммммммм.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rot="21207827">
            <a:off x="771682" y="4632542"/>
            <a:ext cx="1124759" cy="1071570"/>
          </a:xfrm>
          <a:prstGeom prst="rect">
            <a:avLst/>
          </a:prstGeom>
          <a:noFill/>
          <a:ln>
            <a:solidFill>
              <a:schemeClr val="accent6">
                <a:lumMod val="50000"/>
              </a:schemeClr>
            </a:solidFill>
          </a:ln>
          <a:effectLst>
            <a:innerShdw blurRad="63500" dist="50800" dir="8100000">
              <a:prstClr val="black">
                <a:alpha val="50000"/>
              </a:prstClr>
            </a:innerShdw>
          </a:effectLst>
        </p:spPr>
      </p:pic>
      <p:pic>
        <p:nvPicPr>
          <p:cNvPr id="2050" name="Picture 2" descr="C:\Documents and Settings\Кармазина.TBC\Рабочий стол\горе от ума\knigonosha.net_18012.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214678" y="2071678"/>
            <a:ext cx="1316545" cy="1785950"/>
          </a:xfrm>
          <a:prstGeom prst="rect">
            <a:avLst/>
          </a:prstGeom>
          <a:noFill/>
          <a:ln>
            <a:solidFill>
              <a:schemeClr val="accent6">
                <a:lumMod val="50000"/>
              </a:schemeClr>
            </a:solidFill>
          </a:ln>
          <a:effectLst>
            <a:innerShdw blurRad="63500" dist="50800" dir="18900000">
              <a:prstClr val="black">
                <a:alpha val="50000"/>
              </a:prstClr>
            </a:innerShdw>
          </a:effectLst>
        </p:spPr>
      </p:pic>
      <p:sp>
        <p:nvSpPr>
          <p:cNvPr id="10241" name="Rectangle 1"/>
          <p:cNvSpPr>
            <a:spLocks noChangeArrowheads="1"/>
          </p:cNvSpPr>
          <p:nvPr/>
        </p:nvSpPr>
        <p:spPr bwMode="auto">
          <a:xfrm>
            <a:off x="285720" y="5786454"/>
            <a:ext cx="2286016" cy="5078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ru-RU" sz="900" b="1" i="0" u="none" strike="noStrike" cap="none" normalizeH="0" baseline="0" dirty="0" smtClean="0">
                <a:ln>
                  <a:noFill/>
                </a:ln>
                <a:solidFill>
                  <a:schemeClr val="tx2">
                    <a:lumMod val="50000"/>
                  </a:schemeClr>
                </a:solidFill>
                <a:effectLst/>
                <a:latin typeface="Times New Roman" pitchFamily="18" charset="0"/>
                <a:ea typeface="Calibri" pitchFamily="34" charset="0"/>
                <a:cs typeface="Times New Roman" pitchFamily="18" charset="0"/>
              </a:rPr>
              <a:t>    Классика на все времена [Звукозапись]. – М. : </a:t>
            </a:r>
            <a:r>
              <a:rPr kumimoji="0" lang="en-US" sz="900" b="1" i="0" u="none" strike="noStrike" cap="none" normalizeH="0" baseline="0" dirty="0" smtClean="0">
                <a:ln>
                  <a:noFill/>
                </a:ln>
                <a:solidFill>
                  <a:schemeClr val="tx2">
                    <a:lumMod val="50000"/>
                  </a:schemeClr>
                </a:solidFill>
                <a:effectLst/>
                <a:latin typeface="Times New Roman" pitchFamily="18" charset="0"/>
                <a:ea typeface="Calibri" pitchFamily="34" charset="0"/>
                <a:cs typeface="Times New Roman" pitchFamily="18" charset="0"/>
              </a:rPr>
              <a:t>DIANA MUSIC</a:t>
            </a:r>
            <a:r>
              <a:rPr kumimoji="0" lang="ru-RU" sz="900" b="1" i="0" u="none" strike="noStrike" cap="none" normalizeH="0" baseline="0" dirty="0" smtClean="0">
                <a:ln>
                  <a:noFill/>
                </a:ln>
                <a:solidFill>
                  <a:schemeClr val="tx2">
                    <a:lumMod val="50000"/>
                  </a:schemeClr>
                </a:solidFill>
                <a:effectLst/>
                <a:latin typeface="Times New Roman" pitchFamily="18" charset="0"/>
                <a:ea typeface="Calibri" pitchFamily="34" charset="0"/>
                <a:cs typeface="Times New Roman" pitchFamily="18" charset="0"/>
              </a:rPr>
              <a:t>, 2010 . – 1зв. диск.</a:t>
            </a:r>
            <a:endParaRPr kumimoji="0" lang="ru-RU" sz="900" b="1" i="0" u="none" strike="noStrike" cap="none" normalizeH="0" baseline="0" dirty="0" smtClean="0">
              <a:ln>
                <a:noFill/>
              </a:ln>
              <a:solidFill>
                <a:schemeClr val="tx2">
                  <a:lumMod val="50000"/>
                </a:schemeClr>
              </a:solidFill>
              <a:effectLst/>
              <a:latin typeface="Arial" pitchFamily="34" charset="0"/>
            </a:endParaRPr>
          </a:p>
        </p:txBody>
      </p:sp>
      <p:sp>
        <p:nvSpPr>
          <p:cNvPr id="10242" name="Rectangle 2"/>
          <p:cNvSpPr>
            <a:spLocks noChangeArrowheads="1"/>
          </p:cNvSpPr>
          <p:nvPr/>
        </p:nvSpPr>
        <p:spPr bwMode="auto">
          <a:xfrm>
            <a:off x="4643438" y="2214554"/>
            <a:ext cx="1214446"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900" b="1" i="0" u="none" strike="noStrike" cap="none" normalizeH="0" baseline="0" dirty="0" smtClean="0">
                <a:ln>
                  <a:noFill/>
                </a:ln>
                <a:solidFill>
                  <a:schemeClr val="tx2">
                    <a:lumMod val="50000"/>
                  </a:schemeClr>
                </a:solidFill>
                <a:effectLst/>
                <a:latin typeface="Times New Roman" pitchFamily="18" charset="0"/>
                <a:ea typeface="Calibri" pitchFamily="34" charset="0"/>
                <a:cs typeface="Times New Roman" pitchFamily="18" charset="0"/>
              </a:rPr>
              <a:t>Грибоедов, А.С. Горе от ума : комедия в четырех действиях в стихах / Александр Грибоедов. – М. : Детская литература, 2012. – 205с. – (Школьная библиотека).</a:t>
            </a:r>
            <a:endParaRPr kumimoji="0" lang="ru-RU" sz="900" b="1" i="0" u="none" strike="noStrike" cap="none" normalizeH="0" baseline="0" dirty="0" smtClean="0">
              <a:ln>
                <a:noFill/>
              </a:ln>
              <a:solidFill>
                <a:schemeClr val="tx2">
                  <a:lumMod val="50000"/>
                </a:schemeClr>
              </a:solidFill>
              <a:effectLst/>
              <a:latin typeface="Arial" pitchFamily="34" charset="0"/>
            </a:endParaRPr>
          </a:p>
        </p:txBody>
      </p:sp>
      <p:sp>
        <p:nvSpPr>
          <p:cNvPr id="14" name="Прямоугольник 13"/>
          <p:cNvSpPr/>
          <p:nvPr/>
        </p:nvSpPr>
        <p:spPr>
          <a:xfrm>
            <a:off x="142844" y="6215082"/>
            <a:ext cx="2928959" cy="338554"/>
          </a:xfrm>
          <a:prstGeom prst="rect">
            <a:avLst/>
          </a:prstGeom>
        </p:spPr>
        <p:txBody>
          <a:bodyPr wrap="square">
            <a:spAutoFit/>
          </a:bodyPr>
          <a:lstStyle/>
          <a:p>
            <a:pPr algn="ctr"/>
            <a:r>
              <a:rPr lang="ru-RU" sz="1600" b="1" dirty="0" smtClean="0">
                <a:solidFill>
                  <a:srgbClr val="FF0000"/>
                </a:solidFill>
                <a:latin typeface="Times New Roman" pitchFamily="18" charset="0"/>
                <a:cs typeface="Times New Roman" pitchFamily="18" charset="0"/>
                <a:hlinkClick r:id="rId8"/>
              </a:rPr>
              <a:t>Слушать вальсы.</a:t>
            </a:r>
            <a:endParaRPr lang="ru-RU" sz="1600" b="1" dirty="0">
              <a:solidFill>
                <a:srgbClr val="FF0000"/>
              </a:solidFill>
              <a:latin typeface="Times New Roman" pitchFamily="18" charset="0"/>
              <a:cs typeface="Times New Roman"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heckerboard(across)">
                                      <p:cBhvr>
                                        <p:cTn id="7" dur="1000"/>
                                        <p:tgtEl>
                                          <p:spTgt spid="2050"/>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10242"/>
                                        </p:tgtEl>
                                        <p:attrNameLst>
                                          <p:attrName>style.visibility</p:attrName>
                                        </p:attrNameLst>
                                      </p:cBhvr>
                                      <p:to>
                                        <p:strVal val="visible"/>
                                      </p:to>
                                    </p:set>
                                    <p:animEffect transition="in" filter="wipe(down)">
                                      <p:cBhvr>
                                        <p:cTn id="11" dur="1000"/>
                                        <p:tgtEl>
                                          <p:spTgt spid="10242"/>
                                        </p:tgtEl>
                                      </p:cBhvr>
                                    </p:animEffect>
                                  </p:childTnLst>
                                </p:cTn>
                              </p:par>
                            </p:childTnLst>
                          </p:cTn>
                        </p:par>
                        <p:par>
                          <p:cTn id="12" fill="hold">
                            <p:stCondLst>
                              <p:cond delay="2000"/>
                            </p:stCondLst>
                            <p:childTnLst>
                              <p:par>
                                <p:cTn id="13" presetID="5" presetClass="entr" presetSubtype="1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heckerboard(across)">
                                      <p:cBhvr>
                                        <p:cTn id="15" dur="1000"/>
                                        <p:tgtEl>
                                          <p:spTgt spid="6"/>
                                        </p:tgtEl>
                                      </p:cBhvr>
                                    </p:animEffect>
                                  </p:childTnLst>
                                </p:cTn>
                              </p:par>
                            </p:childTnLst>
                          </p:cTn>
                        </p:par>
                        <p:par>
                          <p:cTn id="16" fill="hold">
                            <p:stCondLst>
                              <p:cond delay="3000"/>
                            </p:stCondLst>
                            <p:childTnLst>
                              <p:par>
                                <p:cTn id="17" presetID="22" presetClass="entr" presetSubtype="4" fill="hold" grpId="0" nodeType="afterEffect">
                                  <p:stCondLst>
                                    <p:cond delay="0"/>
                                  </p:stCondLst>
                                  <p:childTnLst>
                                    <p:set>
                                      <p:cBhvr>
                                        <p:cTn id="18" dur="1" fill="hold">
                                          <p:stCondLst>
                                            <p:cond delay="0"/>
                                          </p:stCondLst>
                                        </p:cTn>
                                        <p:tgtEl>
                                          <p:spTgt spid="10241"/>
                                        </p:tgtEl>
                                        <p:attrNameLst>
                                          <p:attrName>style.visibility</p:attrName>
                                        </p:attrNameLst>
                                      </p:cBhvr>
                                      <p:to>
                                        <p:strVal val="visible"/>
                                      </p:to>
                                    </p:set>
                                    <p:animEffect transition="in" filter="wipe(down)">
                                      <p:cBhvr>
                                        <p:cTn id="19" dur="1000"/>
                                        <p:tgtEl>
                                          <p:spTgt spid="102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1" grpId="0"/>
      <p:bldP spid="1024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11.Разное по отделу\фоны для презентаций\820eb573269e.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Скругленная прямоугольная выноска 2"/>
          <p:cNvSpPr/>
          <p:nvPr/>
        </p:nvSpPr>
        <p:spPr>
          <a:xfrm>
            <a:off x="5429256" y="142852"/>
            <a:ext cx="3348000" cy="828000"/>
          </a:xfrm>
          <a:prstGeom prst="wedgeRoundRectCallout">
            <a:avLst/>
          </a:prstGeom>
          <a:solidFill>
            <a:schemeClr val="accent6">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ct val="0"/>
              </a:spcAft>
            </a:pPr>
            <a:endParaRPr lang="ru-RU" sz="1100" dirty="0" smtClean="0">
              <a:solidFill>
                <a:schemeClr val="tx1"/>
              </a:solidFill>
              <a:latin typeface="Arial" pitchFamily="34" charset="0"/>
              <a:ea typeface="Times New Roman" pitchFamily="18" charset="0"/>
            </a:endParaRPr>
          </a:p>
          <a:p>
            <a:pPr lvl="0" fontAlgn="base">
              <a:spcBef>
                <a:spcPct val="0"/>
              </a:spcBef>
              <a:spcAft>
                <a:spcPct val="0"/>
              </a:spcAft>
            </a:pPr>
            <a:endParaRPr lang="ru-RU" sz="1100" dirty="0" smtClean="0">
              <a:solidFill>
                <a:schemeClr val="tx1"/>
              </a:solidFill>
              <a:latin typeface="Arial" pitchFamily="34" charset="0"/>
              <a:ea typeface="Times New Roman" pitchFamily="18" charset="0"/>
            </a:endParaRPr>
          </a:p>
          <a:p>
            <a:pPr lvl="0" fontAlgn="base">
              <a:spcBef>
                <a:spcPct val="0"/>
              </a:spcBef>
              <a:spcAft>
                <a:spcPct val="0"/>
              </a:spcAft>
            </a:pPr>
            <a:endParaRPr lang="ru-RU" sz="1100" dirty="0" smtClean="0">
              <a:solidFill>
                <a:schemeClr val="tx1"/>
              </a:solidFill>
              <a:latin typeface="Arial" pitchFamily="34" charset="0"/>
              <a:ea typeface="Times New Roman" pitchFamily="18" charset="0"/>
            </a:endParaRPr>
          </a:p>
          <a:p>
            <a:pPr lvl="0" fontAlgn="base">
              <a:spcBef>
                <a:spcPct val="0"/>
              </a:spcBef>
              <a:spcAft>
                <a:spcPct val="0"/>
              </a:spcAft>
            </a:pPr>
            <a:r>
              <a:rPr lang="ru-RU" sz="1100" b="1" dirty="0" smtClean="0">
                <a:solidFill>
                  <a:srgbClr val="C00000"/>
                </a:solidFill>
                <a:latin typeface="Arial" pitchFamily="34" charset="0"/>
                <a:ea typeface="Times New Roman" pitchFamily="18" charset="0"/>
              </a:rPr>
              <a:t>   Наверно, я б не вспомнила о вас, </a:t>
            </a:r>
            <a:br>
              <a:rPr lang="ru-RU" sz="1100" b="1" dirty="0" smtClean="0">
                <a:solidFill>
                  <a:srgbClr val="C00000"/>
                </a:solidFill>
                <a:latin typeface="Arial" pitchFamily="34" charset="0"/>
                <a:ea typeface="Times New Roman" pitchFamily="18" charset="0"/>
              </a:rPr>
            </a:br>
            <a:r>
              <a:rPr lang="ru-RU" sz="1100" b="1" dirty="0" smtClean="0">
                <a:solidFill>
                  <a:srgbClr val="C00000"/>
                </a:solidFill>
                <a:latin typeface="Arial" pitchFamily="34" charset="0"/>
                <a:ea typeface="Times New Roman" pitchFamily="18" charset="0"/>
              </a:rPr>
              <a:t>   Но у Чайковского в то утро воскресенья</a:t>
            </a:r>
            <a:br>
              <a:rPr lang="ru-RU" sz="1100" b="1" dirty="0" smtClean="0">
                <a:solidFill>
                  <a:srgbClr val="C00000"/>
                </a:solidFill>
                <a:latin typeface="Arial" pitchFamily="34" charset="0"/>
                <a:ea typeface="Times New Roman" pitchFamily="18" charset="0"/>
              </a:rPr>
            </a:br>
            <a:r>
              <a:rPr lang="ru-RU" sz="1100" b="1" dirty="0" smtClean="0">
                <a:solidFill>
                  <a:srgbClr val="C00000"/>
                </a:solidFill>
                <a:latin typeface="Arial" pitchFamily="34" charset="0"/>
                <a:ea typeface="Times New Roman" pitchFamily="18" charset="0"/>
              </a:rPr>
              <a:t>   В усадьбе под “Сентиментальный вальс”</a:t>
            </a:r>
            <a:br>
              <a:rPr lang="ru-RU" sz="1100" b="1" dirty="0" smtClean="0">
                <a:solidFill>
                  <a:srgbClr val="C00000"/>
                </a:solidFill>
                <a:latin typeface="Arial" pitchFamily="34" charset="0"/>
                <a:ea typeface="Times New Roman" pitchFamily="18" charset="0"/>
              </a:rPr>
            </a:br>
            <a:r>
              <a:rPr lang="ru-RU" sz="1100" b="1" dirty="0" smtClean="0">
                <a:solidFill>
                  <a:srgbClr val="C00000"/>
                </a:solidFill>
                <a:latin typeface="Arial" pitchFamily="34" charset="0"/>
                <a:ea typeface="Times New Roman" pitchFamily="18" charset="0"/>
              </a:rPr>
              <a:t>   Застенчиво кружился снег весенний…</a:t>
            </a:r>
            <a:r>
              <a:rPr lang="ru-RU" b="1" dirty="0" smtClean="0">
                <a:solidFill>
                  <a:srgbClr val="C00000"/>
                </a:solidFill>
                <a:latin typeface="Arial" pitchFamily="34" charset="0"/>
                <a:ea typeface="Times New Roman" pitchFamily="18" charset="0"/>
              </a:rPr>
              <a:t/>
            </a:r>
            <a:br>
              <a:rPr lang="ru-RU" b="1" dirty="0" smtClean="0">
                <a:solidFill>
                  <a:srgbClr val="C00000"/>
                </a:solidFill>
                <a:latin typeface="Arial" pitchFamily="34" charset="0"/>
                <a:ea typeface="Times New Roman" pitchFamily="18" charset="0"/>
              </a:rPr>
            </a:br>
            <a:r>
              <a:rPr lang="ru-RU" dirty="0" smtClean="0">
                <a:solidFill>
                  <a:schemeClr val="tx1"/>
                </a:solidFill>
                <a:latin typeface="Arial" pitchFamily="34" charset="0"/>
                <a:ea typeface="Times New Roman" pitchFamily="18" charset="0"/>
              </a:rPr>
              <a:t/>
            </a:r>
            <a:br>
              <a:rPr lang="ru-RU" dirty="0" smtClean="0">
                <a:solidFill>
                  <a:schemeClr val="tx1"/>
                </a:solidFill>
                <a:latin typeface="Arial" pitchFamily="34" charset="0"/>
                <a:ea typeface="Times New Roman" pitchFamily="18" charset="0"/>
              </a:rPr>
            </a:br>
            <a:r>
              <a:rPr lang="ru-RU" dirty="0" smtClean="0">
                <a:solidFill>
                  <a:schemeClr val="tx1"/>
                </a:solidFill>
                <a:latin typeface="Arial" pitchFamily="34" charset="0"/>
                <a:ea typeface="Times New Roman" pitchFamily="18" charset="0"/>
              </a:rPr>
              <a:t>   </a:t>
            </a:r>
            <a:endParaRPr lang="ru-RU" sz="2800" dirty="0" smtClean="0">
              <a:solidFill>
                <a:schemeClr val="tx1"/>
              </a:solidFill>
              <a:latin typeface="Arial" pitchFamily="34" charset="0"/>
            </a:endParaRPr>
          </a:p>
        </p:txBody>
      </p:sp>
      <p:sp>
        <p:nvSpPr>
          <p:cNvPr id="4098" name="Rectangle 2"/>
          <p:cNvSpPr>
            <a:spLocks noChangeArrowheads="1"/>
          </p:cNvSpPr>
          <p:nvPr/>
        </p:nvSpPr>
        <p:spPr bwMode="auto">
          <a:xfrm>
            <a:off x="4643438" y="-214338"/>
            <a:ext cx="184731" cy="276998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200" dirty="0" smtClean="0">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200" dirty="0" smtClean="0">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200" dirty="0" smtClean="0">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200" dirty="0" smtClean="0">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200" dirty="0" smtClean="0">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effectLst/>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pitchFamily="34" charset="0"/>
                <a:ea typeface="Times New Roman" pitchFamily="18" charset="0"/>
              </a:rPr>
              <a:t/>
            </a:r>
            <a:br>
              <a:rPr kumimoji="0" lang="ru-RU" sz="1200" b="0" i="0" u="none" strike="noStrike" cap="none" normalizeH="0" baseline="0" dirty="0" smtClean="0">
                <a:ln>
                  <a:noFill/>
                </a:ln>
                <a:solidFill>
                  <a:schemeClr val="tx1"/>
                </a:solidFill>
                <a:effectLst/>
                <a:latin typeface="Arial" pitchFamily="34" charset="0"/>
                <a:ea typeface="Times New Roman" pitchFamily="18" charset="0"/>
              </a:rPr>
            </a:br>
            <a:endParaRPr kumimoji="0" lang="ru-RU" sz="1800" b="0" i="0" u="none" strike="noStrike" cap="none" normalizeH="0" baseline="0" dirty="0" smtClean="0">
              <a:ln>
                <a:noFill/>
              </a:ln>
              <a:solidFill>
                <a:schemeClr val="tx1"/>
              </a:solidFill>
              <a:effectLst/>
              <a:latin typeface="Arial" pitchFamily="34" charset="0"/>
            </a:endParaRPr>
          </a:p>
        </p:txBody>
      </p:sp>
      <p:pic>
        <p:nvPicPr>
          <p:cNvPr id="4099" name="Picture 3" descr="C:\Documents and Settings\Кармазина.TBC\Рабочий стол\горе от ума\108495724_68688963_003.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00760" y="1285860"/>
            <a:ext cx="2475604" cy="184819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100" name="Picture 4" descr="C:\Documents and Settings\Кармазина.TBC\Рабочий стол\горе от ума\image_56234.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28596" y="285728"/>
            <a:ext cx="1556569" cy="200026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101" name="Rectangle 5"/>
          <p:cNvSpPr>
            <a:spLocks noChangeArrowheads="1"/>
          </p:cNvSpPr>
          <p:nvPr/>
        </p:nvSpPr>
        <p:spPr bwMode="auto">
          <a:xfrm rot="10800000" flipV="1">
            <a:off x="2214546" y="417558"/>
            <a:ext cx="3071834" cy="37548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kumimoji="0" lang="ru-RU" sz="1400" b="1" i="0" u="none" strike="noStrike" cap="none" normalizeH="0" baseline="0" dirty="0" smtClean="0">
                <a:ln>
                  <a:noFill/>
                </a:ln>
                <a:solidFill>
                  <a:schemeClr val="accent2">
                    <a:lumMod val="50000"/>
                  </a:schemeClr>
                </a:solidFill>
                <a:effectLst/>
                <a:latin typeface="FlowerC" pitchFamily="18" charset="0"/>
                <a:ea typeface="Times New Roman" pitchFamily="18" charset="0"/>
              </a:rPr>
              <a:t>      П.И.Чайковский сказал в разговоре со своим другом  Г.А. </a:t>
            </a:r>
            <a:r>
              <a:rPr kumimoji="0" lang="ru-RU" sz="1400" b="1" i="0" u="none" strike="noStrike" cap="none" normalizeH="0" baseline="0" dirty="0" err="1" smtClean="0">
                <a:ln>
                  <a:noFill/>
                </a:ln>
                <a:solidFill>
                  <a:schemeClr val="accent2">
                    <a:lumMod val="50000"/>
                  </a:schemeClr>
                </a:solidFill>
                <a:effectLst/>
                <a:latin typeface="FlowerC" pitchFamily="18" charset="0"/>
                <a:ea typeface="Times New Roman" pitchFamily="18" charset="0"/>
              </a:rPr>
              <a:t>Ларошем</a:t>
            </a:r>
            <a:r>
              <a:rPr kumimoji="0" lang="ru-RU" sz="1400" b="1" i="0" u="none" strike="noStrike" cap="none" normalizeH="0" baseline="0" dirty="0" smtClean="0">
                <a:ln>
                  <a:noFill/>
                </a:ln>
                <a:solidFill>
                  <a:schemeClr val="accent2">
                    <a:lumMod val="50000"/>
                  </a:schemeClr>
                </a:solidFill>
                <a:effectLst/>
                <a:latin typeface="FlowerC" pitchFamily="18" charset="0"/>
                <a:ea typeface="Times New Roman" pitchFamily="18" charset="0"/>
              </a:rPr>
              <a:t>: «Вальсы я могу сочинять сколько угодно». Действительно, композитор обращался к жанру вальса в самых различных ситуациях. Вальсы встречаются в операх, балетах, симфониях и сюитах, среди его фортепианных и скрипичных пьес, романсов и песен. Уже в 14 лет Чайковский, будучи учеником училища правоведения,  сочинил  вальс и посвятил его</a:t>
            </a:r>
            <a:r>
              <a:rPr kumimoji="0" lang="ru-RU" sz="1400" b="1" i="0" u="none" strike="noStrike" cap="none" normalizeH="0" dirty="0" smtClean="0">
                <a:ln>
                  <a:noFill/>
                </a:ln>
                <a:solidFill>
                  <a:schemeClr val="accent2">
                    <a:lumMod val="50000"/>
                  </a:schemeClr>
                </a:solidFill>
                <a:effectLst/>
                <a:latin typeface="FlowerC" pitchFamily="18" charset="0"/>
                <a:ea typeface="Times New Roman" pitchFamily="18" charset="0"/>
              </a:rPr>
              <a:t> А.П.</a:t>
            </a:r>
            <a:r>
              <a:rPr kumimoji="0" lang="ru-RU" sz="1400" b="1" i="0" u="none" strike="noStrike" cap="none" normalizeH="0" baseline="0" dirty="0" smtClean="0">
                <a:ln>
                  <a:noFill/>
                </a:ln>
                <a:solidFill>
                  <a:schemeClr val="accent2">
                    <a:lumMod val="50000"/>
                  </a:schemeClr>
                </a:solidFill>
                <a:effectLst/>
                <a:latin typeface="FlowerC" pitchFamily="18" charset="0"/>
                <a:ea typeface="Times New Roman" pitchFamily="18" charset="0"/>
              </a:rPr>
              <a:t>Петровой, воспитательнице детей в семье Чайковских.</a:t>
            </a:r>
            <a:endParaRPr kumimoji="0" lang="ru-RU" sz="1800" b="1" i="0" u="none" strike="noStrike" cap="none" normalizeH="0" baseline="0" dirty="0" smtClean="0">
              <a:ln>
                <a:noFill/>
              </a:ln>
              <a:solidFill>
                <a:schemeClr val="accent2">
                  <a:lumMod val="50000"/>
                </a:schemeClr>
              </a:solidFill>
              <a:effectLst/>
              <a:latin typeface="FlowerC" pitchFamily="18" charset="0"/>
            </a:endParaRPr>
          </a:p>
        </p:txBody>
      </p:sp>
      <p:pic>
        <p:nvPicPr>
          <p:cNvPr id="1026" name="Picture 2" descr="C:\Documents and Settings\Кармазина.TBC\Рабочий стол\горе от ума\1001334025.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21140159">
            <a:off x="565249" y="3155642"/>
            <a:ext cx="1400745" cy="2143140"/>
          </a:xfrm>
          <a:prstGeom prst="rect">
            <a:avLst/>
          </a:prstGeom>
          <a:noFill/>
          <a:effectLst>
            <a:innerShdw blurRad="63500" dist="50800" dir="8100000">
              <a:prstClr val="black">
                <a:alpha val="50000"/>
              </a:prstClr>
            </a:innerShdw>
          </a:effectLst>
        </p:spPr>
      </p:pic>
      <p:pic>
        <p:nvPicPr>
          <p:cNvPr id="1027" name="Picture 3" descr="C:\Documents and Settings\Кармазина.TBC\Рабочий стол\горе от ума\Берберова книга обложка.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rot="296052">
            <a:off x="6515645" y="3348472"/>
            <a:ext cx="1539031" cy="2071979"/>
          </a:xfrm>
          <a:prstGeom prst="rect">
            <a:avLst/>
          </a:prstGeom>
          <a:noFill/>
          <a:ln>
            <a:solidFill>
              <a:schemeClr val="accent1">
                <a:lumMod val="50000"/>
              </a:schemeClr>
            </a:solidFill>
          </a:ln>
          <a:effectLst>
            <a:innerShdw blurRad="63500" dist="50800" dir="8100000">
              <a:prstClr val="black">
                <a:alpha val="50000"/>
              </a:prstClr>
            </a:innerShdw>
          </a:effectLst>
        </p:spPr>
      </p:pic>
      <p:sp>
        <p:nvSpPr>
          <p:cNvPr id="12" name="Прямоугольник 11"/>
          <p:cNvSpPr/>
          <p:nvPr/>
        </p:nvSpPr>
        <p:spPr>
          <a:xfrm>
            <a:off x="285719" y="2428868"/>
            <a:ext cx="1714513" cy="276999"/>
          </a:xfrm>
          <a:prstGeom prst="rect">
            <a:avLst/>
          </a:prstGeom>
        </p:spPr>
        <p:txBody>
          <a:bodyPr wrap="square">
            <a:spAutoFit/>
          </a:bodyPr>
          <a:lstStyle/>
          <a:p>
            <a:pPr algn="ctr"/>
            <a:r>
              <a:rPr lang="ru-RU" sz="1200" b="1" dirty="0" smtClean="0">
                <a:latin typeface="Times New Roman" pitchFamily="18" charset="0"/>
                <a:cs typeface="Times New Roman" pitchFamily="18" charset="0"/>
              </a:rPr>
              <a:t>П.И. Чайковский</a:t>
            </a:r>
            <a:endParaRPr lang="ru-RU" sz="1200" b="1" dirty="0">
              <a:latin typeface="Times New Roman" pitchFamily="18" charset="0"/>
              <a:cs typeface="Times New Roman" pitchFamily="18" charset="0"/>
            </a:endParaRPr>
          </a:p>
        </p:txBody>
      </p:sp>
      <p:pic>
        <p:nvPicPr>
          <p:cNvPr id="4" name="Picture 2" descr="O:\Кармазина Л.И\ммммммммммммм.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643306" y="4286256"/>
            <a:ext cx="1285884" cy="1714512"/>
          </a:xfrm>
          <a:prstGeom prst="rect">
            <a:avLst/>
          </a:prstGeom>
          <a:noFill/>
          <a:ln>
            <a:solidFill>
              <a:schemeClr val="accent6">
                <a:lumMod val="50000"/>
              </a:schemeClr>
            </a:solidFill>
          </a:ln>
          <a:effectLst>
            <a:innerShdw blurRad="114300">
              <a:prstClr val="black"/>
            </a:innerShdw>
          </a:effectLst>
        </p:spPr>
      </p:pic>
      <p:sp>
        <p:nvSpPr>
          <p:cNvPr id="9217" name="Rectangle 1"/>
          <p:cNvSpPr>
            <a:spLocks noChangeArrowheads="1"/>
          </p:cNvSpPr>
          <p:nvPr/>
        </p:nvSpPr>
        <p:spPr bwMode="auto">
          <a:xfrm>
            <a:off x="500034" y="5429264"/>
            <a:ext cx="2143140" cy="5078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ru-RU" sz="900" b="1" i="0" u="none" strike="noStrike" cap="none" normalizeH="0" baseline="0" dirty="0" smtClean="0">
                <a:ln>
                  <a:noFill/>
                </a:ln>
                <a:solidFill>
                  <a:schemeClr val="tx2">
                    <a:lumMod val="50000"/>
                  </a:schemeClr>
                </a:solidFill>
                <a:effectLst/>
                <a:latin typeface="Times New Roman" pitchFamily="18" charset="0"/>
                <a:ea typeface="Calibri" pitchFamily="34" charset="0"/>
                <a:cs typeface="Times New Roman" pitchFamily="18" charset="0"/>
              </a:rPr>
              <a:t>     Калинина, Н. П.И.Чайковский : повесть / Наталья Калинина. – М. : Детская литература, 1988. – 143с.</a:t>
            </a:r>
            <a:endParaRPr kumimoji="0" lang="ru-RU" sz="900" b="1" i="0" u="none" strike="noStrike" cap="none" normalizeH="0" baseline="0" dirty="0" smtClean="0">
              <a:ln>
                <a:noFill/>
              </a:ln>
              <a:solidFill>
                <a:schemeClr val="tx2">
                  <a:lumMod val="50000"/>
                </a:schemeClr>
              </a:solidFill>
              <a:effectLst/>
              <a:latin typeface="Arial" pitchFamily="34" charset="0"/>
            </a:endParaRPr>
          </a:p>
        </p:txBody>
      </p:sp>
      <p:sp>
        <p:nvSpPr>
          <p:cNvPr id="9218" name="Rectangle 2"/>
          <p:cNvSpPr>
            <a:spLocks noChangeArrowheads="1"/>
          </p:cNvSpPr>
          <p:nvPr/>
        </p:nvSpPr>
        <p:spPr bwMode="auto">
          <a:xfrm>
            <a:off x="2928926" y="6000768"/>
            <a:ext cx="2714644"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tabLst/>
            </a:pPr>
            <a:r>
              <a:rPr kumimoji="0" lang="ru-RU" sz="900" b="1" i="0" u="none" strike="noStrike" cap="none" normalizeH="0" baseline="0" dirty="0" smtClean="0">
                <a:ln>
                  <a:noFill/>
                </a:ln>
                <a:solidFill>
                  <a:schemeClr val="tx2">
                    <a:lumMod val="50000"/>
                  </a:schemeClr>
                </a:solidFill>
                <a:effectLst/>
                <a:latin typeface="Times New Roman" pitchFamily="18" charset="0"/>
                <a:ea typeface="Calibri" pitchFamily="34" charset="0"/>
                <a:cs typeface="Times New Roman" pitchFamily="18" charset="0"/>
              </a:rPr>
              <a:t>      Альбом классического вальса [Ноты] : для </a:t>
            </a:r>
            <a:r>
              <a:rPr kumimoji="0" lang="ru-RU" sz="900" b="1" i="0" u="none" strike="noStrike" cap="none" normalizeH="0" baseline="0" dirty="0" err="1" smtClean="0">
                <a:ln>
                  <a:noFill/>
                </a:ln>
                <a:solidFill>
                  <a:schemeClr val="tx2">
                    <a:lumMod val="50000"/>
                  </a:schemeClr>
                </a:solidFill>
                <a:effectLst/>
                <a:latin typeface="Times New Roman" pitchFamily="18" charset="0"/>
                <a:ea typeface="Calibri" pitchFamily="34" charset="0"/>
                <a:cs typeface="Times New Roman" pitchFamily="18" charset="0"/>
              </a:rPr>
              <a:t>фп</a:t>
            </a:r>
            <a:r>
              <a:rPr kumimoji="0" lang="ru-RU" sz="900" b="1" i="0" u="none" strike="noStrike" cap="none" normalizeH="0" baseline="0" dirty="0" smtClean="0">
                <a:ln>
                  <a:noFill/>
                </a:ln>
                <a:solidFill>
                  <a:schemeClr val="tx2">
                    <a:lumMod val="50000"/>
                  </a:schemeClr>
                </a:solidFill>
                <a:effectLst/>
                <a:latin typeface="Times New Roman" pitchFamily="18" charset="0"/>
                <a:ea typeface="Calibri" pitchFamily="34" charset="0"/>
                <a:cs typeface="Times New Roman" pitchFamily="18" charset="0"/>
              </a:rPr>
              <a:t>. Т.2. -  Изд. 2-е  / [сост. и ред.     К.С.Сорокина] – М. : Советский композитор, 1987. – 175с.</a:t>
            </a:r>
            <a:endParaRPr kumimoji="0" lang="ru-RU" sz="900" b="1" i="0" u="none" strike="noStrike" cap="none" normalizeH="0" baseline="0" dirty="0" smtClean="0">
              <a:ln>
                <a:noFill/>
              </a:ln>
              <a:solidFill>
                <a:schemeClr val="tx2">
                  <a:lumMod val="50000"/>
                </a:schemeClr>
              </a:solidFill>
              <a:effectLst/>
              <a:latin typeface="Arial" pitchFamily="34" charset="0"/>
            </a:endParaRPr>
          </a:p>
        </p:txBody>
      </p:sp>
      <p:sp>
        <p:nvSpPr>
          <p:cNvPr id="9219" name="Rectangle 3"/>
          <p:cNvSpPr>
            <a:spLocks noChangeArrowheads="1"/>
          </p:cNvSpPr>
          <p:nvPr/>
        </p:nvSpPr>
        <p:spPr bwMode="auto">
          <a:xfrm>
            <a:off x="6143636" y="5643578"/>
            <a:ext cx="2643206" cy="5078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ru-RU" sz="900" b="1" i="0" u="none" strike="noStrike" cap="none" normalizeH="0" baseline="0" dirty="0" smtClean="0">
                <a:ln>
                  <a:noFill/>
                </a:ln>
                <a:solidFill>
                  <a:schemeClr val="tx2">
                    <a:lumMod val="50000"/>
                  </a:schemeClr>
                </a:solidFill>
                <a:effectLst/>
                <a:latin typeface="Times New Roman" pitchFamily="18" charset="0"/>
                <a:ea typeface="Calibri" pitchFamily="34" charset="0"/>
                <a:cs typeface="Times New Roman" pitchFamily="18" charset="0"/>
              </a:rPr>
              <a:t>    Берберова, Н. Чайковский  / Нина Берберова. - СПб. :  </a:t>
            </a:r>
            <a:r>
              <a:rPr kumimoji="0" lang="ru-RU" sz="900" b="1" i="0" u="none" strike="noStrike" cap="none" normalizeH="0" baseline="0" dirty="0" err="1" smtClean="0">
                <a:ln>
                  <a:noFill/>
                </a:ln>
                <a:solidFill>
                  <a:schemeClr val="tx2">
                    <a:lumMod val="50000"/>
                  </a:schemeClr>
                </a:solidFill>
                <a:effectLst/>
                <a:latin typeface="Times New Roman" pitchFamily="18" charset="0"/>
                <a:ea typeface="Calibri" pitchFamily="34" charset="0"/>
                <a:cs typeface="Times New Roman" pitchFamily="18" charset="0"/>
              </a:rPr>
              <a:t>Лимбус</a:t>
            </a:r>
            <a:r>
              <a:rPr kumimoji="0" lang="ru-RU" sz="900" b="1" i="0" u="none" strike="noStrike" cap="none" normalizeH="0" baseline="0" dirty="0" smtClean="0">
                <a:ln>
                  <a:noFill/>
                </a:ln>
                <a:solidFill>
                  <a:schemeClr val="tx2">
                    <a:lumMod val="50000"/>
                  </a:schemeClr>
                </a:solidFill>
                <a:effectLst/>
                <a:latin typeface="Times New Roman" pitchFamily="18" charset="0"/>
                <a:ea typeface="Calibri" pitchFamily="34" charset="0"/>
                <a:cs typeface="Times New Roman" pitchFamily="18" charset="0"/>
              </a:rPr>
              <a:t> Пресс, 1997. – 256с.</a:t>
            </a:r>
            <a:endParaRPr kumimoji="0" lang="ru-RU" sz="900" b="1" i="0" u="none" strike="noStrike" cap="none" normalizeH="0" baseline="0" dirty="0" smtClean="0">
              <a:ln>
                <a:noFill/>
              </a:ln>
              <a:solidFill>
                <a:schemeClr val="tx2">
                  <a:lumMod val="50000"/>
                </a:schemeClr>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9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sz="9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1027"/>
                                        </p:tgtEl>
                                        <p:attrNameLst>
                                          <p:attrName>style.visibility</p:attrName>
                                        </p:attrNameLst>
                                      </p:cBhvr>
                                      <p:to>
                                        <p:strVal val="visible"/>
                                      </p:to>
                                    </p:set>
                                    <p:animEffect transition="in" filter="fade">
                                      <p:cBhvr>
                                        <p:cTn id="13" dur="2000"/>
                                        <p:tgtEl>
                                          <p:spTgt spid="1027"/>
                                        </p:tgtEl>
                                      </p:cBhvr>
                                    </p:animEffect>
                                  </p:childTnLst>
                                </p:cTn>
                              </p:par>
                            </p:childTnLst>
                          </p:cTn>
                        </p:par>
                        <p:par>
                          <p:cTn id="14" fill="hold">
                            <p:stCondLst>
                              <p:cond delay="2000"/>
                            </p:stCondLst>
                            <p:childTnLst>
                              <p:par>
                                <p:cTn id="15" presetID="7" presetClass="entr" presetSubtype="4" fill="hold" grpId="0" nodeType="afterEffect">
                                  <p:stCondLst>
                                    <p:cond delay="0"/>
                                  </p:stCondLst>
                                  <p:childTnLst>
                                    <p:set>
                                      <p:cBhvr>
                                        <p:cTn id="16" dur="1" fill="hold">
                                          <p:stCondLst>
                                            <p:cond delay="0"/>
                                          </p:stCondLst>
                                        </p:cTn>
                                        <p:tgtEl>
                                          <p:spTgt spid="9217"/>
                                        </p:tgtEl>
                                        <p:attrNameLst>
                                          <p:attrName>style.visibility</p:attrName>
                                        </p:attrNameLst>
                                      </p:cBhvr>
                                      <p:to>
                                        <p:strVal val="visible"/>
                                      </p:to>
                                    </p:set>
                                    <p:anim calcmode="lin" valueType="num">
                                      <p:cBhvr additive="base">
                                        <p:cTn id="17" dur="2000" fill="hold"/>
                                        <p:tgtEl>
                                          <p:spTgt spid="9217"/>
                                        </p:tgtEl>
                                        <p:attrNameLst>
                                          <p:attrName>ppt_x</p:attrName>
                                        </p:attrNameLst>
                                      </p:cBhvr>
                                      <p:tavLst>
                                        <p:tav tm="0">
                                          <p:val>
                                            <p:strVal val="#ppt_x"/>
                                          </p:val>
                                        </p:tav>
                                        <p:tav tm="100000">
                                          <p:val>
                                            <p:strVal val="#ppt_x"/>
                                          </p:val>
                                        </p:tav>
                                      </p:tavLst>
                                    </p:anim>
                                    <p:anim calcmode="lin" valueType="num">
                                      <p:cBhvr additive="base">
                                        <p:cTn id="18" dur="2000" fill="hold"/>
                                        <p:tgtEl>
                                          <p:spTgt spid="9217"/>
                                        </p:tgtEl>
                                        <p:attrNameLst>
                                          <p:attrName>ppt_y</p:attrName>
                                        </p:attrNameLst>
                                      </p:cBhvr>
                                      <p:tavLst>
                                        <p:tav tm="0">
                                          <p:val>
                                            <p:strVal val="1+#ppt_h/2"/>
                                          </p:val>
                                        </p:tav>
                                        <p:tav tm="100000">
                                          <p:val>
                                            <p:strVal val="#ppt_y"/>
                                          </p:val>
                                        </p:tav>
                                      </p:tavLst>
                                    </p:anim>
                                  </p:childTnLst>
                                </p:cTn>
                              </p:par>
                              <p:par>
                                <p:cTn id="19" presetID="7" presetClass="entr" presetSubtype="4" fill="hold" grpId="0" nodeType="withEffect">
                                  <p:stCondLst>
                                    <p:cond delay="0"/>
                                  </p:stCondLst>
                                  <p:childTnLst>
                                    <p:set>
                                      <p:cBhvr>
                                        <p:cTn id="20" dur="1" fill="hold">
                                          <p:stCondLst>
                                            <p:cond delay="0"/>
                                          </p:stCondLst>
                                        </p:cTn>
                                        <p:tgtEl>
                                          <p:spTgt spid="9218"/>
                                        </p:tgtEl>
                                        <p:attrNameLst>
                                          <p:attrName>style.visibility</p:attrName>
                                        </p:attrNameLst>
                                      </p:cBhvr>
                                      <p:to>
                                        <p:strVal val="visible"/>
                                      </p:to>
                                    </p:set>
                                    <p:anim calcmode="lin" valueType="num">
                                      <p:cBhvr additive="base">
                                        <p:cTn id="21" dur="2000" fill="hold"/>
                                        <p:tgtEl>
                                          <p:spTgt spid="9218"/>
                                        </p:tgtEl>
                                        <p:attrNameLst>
                                          <p:attrName>ppt_x</p:attrName>
                                        </p:attrNameLst>
                                      </p:cBhvr>
                                      <p:tavLst>
                                        <p:tav tm="0">
                                          <p:val>
                                            <p:strVal val="#ppt_x"/>
                                          </p:val>
                                        </p:tav>
                                        <p:tav tm="100000">
                                          <p:val>
                                            <p:strVal val="#ppt_x"/>
                                          </p:val>
                                        </p:tav>
                                      </p:tavLst>
                                    </p:anim>
                                    <p:anim calcmode="lin" valueType="num">
                                      <p:cBhvr additive="base">
                                        <p:cTn id="22" dur="2000" fill="hold"/>
                                        <p:tgtEl>
                                          <p:spTgt spid="9218"/>
                                        </p:tgtEl>
                                        <p:attrNameLst>
                                          <p:attrName>ppt_y</p:attrName>
                                        </p:attrNameLst>
                                      </p:cBhvr>
                                      <p:tavLst>
                                        <p:tav tm="0">
                                          <p:val>
                                            <p:strVal val="1+#ppt_h/2"/>
                                          </p:val>
                                        </p:tav>
                                        <p:tav tm="100000">
                                          <p:val>
                                            <p:strVal val="#ppt_y"/>
                                          </p:val>
                                        </p:tav>
                                      </p:tavLst>
                                    </p:anim>
                                  </p:childTnLst>
                                </p:cTn>
                              </p:par>
                              <p:par>
                                <p:cTn id="23" presetID="7" presetClass="entr" presetSubtype="4" fill="hold" grpId="0" nodeType="withEffect">
                                  <p:stCondLst>
                                    <p:cond delay="0"/>
                                  </p:stCondLst>
                                  <p:childTnLst>
                                    <p:set>
                                      <p:cBhvr>
                                        <p:cTn id="24" dur="1" fill="hold">
                                          <p:stCondLst>
                                            <p:cond delay="0"/>
                                          </p:stCondLst>
                                        </p:cTn>
                                        <p:tgtEl>
                                          <p:spTgt spid="9219"/>
                                        </p:tgtEl>
                                        <p:attrNameLst>
                                          <p:attrName>style.visibility</p:attrName>
                                        </p:attrNameLst>
                                      </p:cBhvr>
                                      <p:to>
                                        <p:strVal val="visible"/>
                                      </p:to>
                                    </p:set>
                                    <p:anim calcmode="lin" valueType="num">
                                      <p:cBhvr additive="base">
                                        <p:cTn id="25" dur="2000" fill="hold"/>
                                        <p:tgtEl>
                                          <p:spTgt spid="9219"/>
                                        </p:tgtEl>
                                        <p:attrNameLst>
                                          <p:attrName>ppt_x</p:attrName>
                                        </p:attrNameLst>
                                      </p:cBhvr>
                                      <p:tavLst>
                                        <p:tav tm="0">
                                          <p:val>
                                            <p:strVal val="#ppt_x"/>
                                          </p:val>
                                        </p:tav>
                                        <p:tav tm="100000">
                                          <p:val>
                                            <p:strVal val="#ppt_x"/>
                                          </p:val>
                                        </p:tav>
                                      </p:tavLst>
                                    </p:anim>
                                    <p:anim calcmode="lin" valueType="num">
                                      <p:cBhvr additive="base">
                                        <p:cTn id="26" dur="2000" fill="hold"/>
                                        <p:tgtEl>
                                          <p:spTgt spid="92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7" grpId="0"/>
      <p:bldP spid="9218" grpId="0"/>
      <p:bldP spid="92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11.Разное по отделу\фоны для презентаций\820eb573269e.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6" name="Скругленный прямоугольник 5"/>
          <p:cNvSpPr/>
          <p:nvPr/>
        </p:nvSpPr>
        <p:spPr>
          <a:xfrm>
            <a:off x="3071802" y="142852"/>
            <a:ext cx="2714644" cy="3143272"/>
          </a:xfrm>
          <a:prstGeom prst="roundRect">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074" name="Rectangle 2"/>
          <p:cNvSpPr>
            <a:spLocks noChangeArrowheads="1"/>
          </p:cNvSpPr>
          <p:nvPr/>
        </p:nvSpPr>
        <p:spPr bwMode="auto">
          <a:xfrm>
            <a:off x="1571604" y="285728"/>
            <a:ext cx="4786346" cy="27392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FlowerC" pitchFamily="18" charset="0"/>
                <a:ea typeface="Times New Roman" pitchFamily="18" charset="0"/>
              </a:rPr>
              <a:t>                      </a:t>
            </a:r>
            <a:r>
              <a:rPr kumimoji="0" lang="ru-RU" sz="1400" b="0" i="0" u="none" strike="noStrike" cap="none" normalizeH="0" baseline="0" dirty="0" smtClean="0">
                <a:ln>
                  <a:noFill/>
                </a:ln>
                <a:solidFill>
                  <a:srgbClr val="FF0000"/>
                </a:solidFill>
                <a:effectLst/>
                <a:latin typeface="FlowerC" pitchFamily="18" charset="0"/>
                <a:ea typeface="Times New Roman" pitchFamily="18" charset="0"/>
              </a:rPr>
              <a:t>«</a:t>
            </a:r>
            <a:r>
              <a:rPr kumimoji="0" lang="ru-RU" sz="1200" b="1" i="0" u="none" strike="noStrike" cap="none" normalizeH="0" baseline="0" dirty="0" smtClean="0">
                <a:ln>
                  <a:noFill/>
                </a:ln>
                <a:solidFill>
                  <a:srgbClr val="FF0000"/>
                </a:solidFill>
                <a:effectLst/>
                <a:latin typeface="FlowerC" pitchFamily="18" charset="0"/>
                <a:ea typeface="Times New Roman" pitchFamily="18" charset="0"/>
              </a:rPr>
              <a:t>Однообразный и безумный, </a:t>
            </a:r>
            <a:endParaRPr kumimoji="0" lang="ru-RU" sz="1200" b="1" i="0" u="none" strike="noStrike" cap="none" normalizeH="0" baseline="0" dirty="0" smtClean="0">
              <a:ln>
                <a:noFill/>
              </a:ln>
              <a:solidFill>
                <a:srgbClr val="FF0000"/>
              </a:solidFill>
              <a:effectLst/>
              <a:latin typeface="FlowerC"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FF0000"/>
                </a:solidFill>
                <a:effectLst/>
                <a:latin typeface="FlowerC" pitchFamily="18" charset="0"/>
                <a:ea typeface="Times New Roman" pitchFamily="18" charset="0"/>
              </a:rPr>
              <a:t>                         Как вихорь жизни молодой,</a:t>
            </a:r>
            <a:endParaRPr kumimoji="0" lang="ru-RU" sz="1200" b="1" i="0" u="none" strike="noStrike" cap="none" normalizeH="0" baseline="0" dirty="0" smtClean="0">
              <a:ln>
                <a:noFill/>
              </a:ln>
              <a:solidFill>
                <a:srgbClr val="FF0000"/>
              </a:solidFill>
              <a:effectLst/>
              <a:latin typeface="FlowerC"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FF0000"/>
                </a:solidFill>
                <a:effectLst/>
                <a:latin typeface="FlowerC" pitchFamily="18" charset="0"/>
                <a:ea typeface="Times New Roman" pitchFamily="18" charset="0"/>
              </a:rPr>
              <a:t>                         Кружиться вихорь шумный.</a:t>
            </a:r>
            <a:endParaRPr kumimoji="0" lang="ru-RU" sz="1200" b="1" i="0" u="none" strike="noStrike" cap="none" normalizeH="0" baseline="0" dirty="0" smtClean="0">
              <a:ln>
                <a:noFill/>
              </a:ln>
              <a:solidFill>
                <a:srgbClr val="FF0000"/>
              </a:solidFill>
              <a:effectLst/>
              <a:latin typeface="FlowerC"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FF0000"/>
                </a:solidFill>
                <a:effectLst/>
                <a:latin typeface="FlowerC" pitchFamily="18" charset="0"/>
                <a:ea typeface="Times New Roman" pitchFamily="18" charset="0"/>
              </a:rPr>
              <a:t>                         Чета мелькает за четой.</a:t>
            </a:r>
            <a:endParaRPr kumimoji="0" lang="ru-RU" sz="1200" b="1" i="0" u="none" strike="noStrike" cap="none" normalizeH="0" baseline="0" dirty="0" smtClean="0">
              <a:ln>
                <a:noFill/>
              </a:ln>
              <a:solidFill>
                <a:srgbClr val="FF0000"/>
              </a:solidFill>
              <a:effectLst/>
              <a:latin typeface="FlowerC"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FF0000"/>
                </a:solidFill>
                <a:effectLst/>
                <a:latin typeface="FlowerC" pitchFamily="18" charset="0"/>
                <a:ea typeface="Times New Roman" pitchFamily="18" charset="0"/>
              </a:rPr>
              <a:t>                         К минуте мщенья приближаясь,</a:t>
            </a:r>
            <a:endParaRPr kumimoji="0" lang="ru-RU" sz="1200" b="1" i="0" u="none" strike="noStrike" cap="none" normalizeH="0" baseline="0" dirty="0" smtClean="0">
              <a:ln>
                <a:noFill/>
              </a:ln>
              <a:solidFill>
                <a:srgbClr val="FF0000"/>
              </a:solidFill>
              <a:effectLst/>
              <a:latin typeface="FlowerC"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FF0000"/>
                </a:solidFill>
                <a:effectLst/>
                <a:latin typeface="FlowerC" pitchFamily="18" charset="0"/>
                <a:ea typeface="Times New Roman" pitchFamily="18" charset="0"/>
              </a:rPr>
              <a:t>                         Онегин, в тайне увлекаясь,</a:t>
            </a:r>
            <a:endParaRPr kumimoji="0" lang="ru-RU" sz="1200" b="1" i="0" u="none" strike="noStrike" cap="none" normalizeH="0" baseline="0" dirty="0" smtClean="0">
              <a:ln>
                <a:noFill/>
              </a:ln>
              <a:solidFill>
                <a:srgbClr val="FF0000"/>
              </a:solidFill>
              <a:effectLst/>
              <a:latin typeface="FlowerC"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FF0000"/>
                </a:solidFill>
                <a:effectLst/>
                <a:latin typeface="FlowerC" pitchFamily="18" charset="0"/>
                <a:ea typeface="Times New Roman" pitchFamily="18" charset="0"/>
              </a:rPr>
              <a:t>                         Подходит к Ольге. Быстро  с ней       </a:t>
            </a:r>
            <a:endParaRPr kumimoji="0" lang="ru-RU" sz="1200" b="1" i="0" u="none" strike="noStrike" cap="none" normalizeH="0" baseline="0" dirty="0" smtClean="0">
              <a:ln>
                <a:noFill/>
              </a:ln>
              <a:solidFill>
                <a:srgbClr val="FF0000"/>
              </a:solidFill>
              <a:effectLst/>
              <a:latin typeface="FlowerC"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FF0000"/>
                </a:solidFill>
                <a:effectLst/>
                <a:latin typeface="FlowerC" pitchFamily="18" charset="0"/>
                <a:ea typeface="Times New Roman" pitchFamily="18" charset="0"/>
              </a:rPr>
              <a:t>                         Вертится около гостей,</a:t>
            </a:r>
            <a:endParaRPr kumimoji="0" lang="ru-RU" sz="1200" b="1" i="0" u="none" strike="noStrike" cap="none" normalizeH="0" baseline="0" dirty="0" smtClean="0">
              <a:ln>
                <a:noFill/>
              </a:ln>
              <a:solidFill>
                <a:srgbClr val="FF0000"/>
              </a:solidFill>
              <a:effectLst/>
              <a:latin typeface="FlowerC"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FF0000"/>
                </a:solidFill>
                <a:effectLst/>
                <a:latin typeface="FlowerC" pitchFamily="18" charset="0"/>
                <a:ea typeface="Times New Roman" pitchFamily="18" charset="0"/>
              </a:rPr>
              <a:t>                         Потом на стул ее сажает,</a:t>
            </a:r>
            <a:endParaRPr kumimoji="0" lang="ru-RU" sz="1200" b="1" i="0" u="none" strike="noStrike" cap="none" normalizeH="0" baseline="0" dirty="0" smtClean="0">
              <a:ln>
                <a:noFill/>
              </a:ln>
              <a:solidFill>
                <a:srgbClr val="FF0000"/>
              </a:solidFill>
              <a:effectLst/>
              <a:latin typeface="FlowerC"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FF0000"/>
                </a:solidFill>
                <a:effectLst/>
                <a:latin typeface="FlowerC" pitchFamily="18" charset="0"/>
                <a:ea typeface="Times New Roman" pitchFamily="18" charset="0"/>
              </a:rPr>
              <a:t>                         Заводит речь о том, о сем.</a:t>
            </a:r>
            <a:endParaRPr kumimoji="0" lang="ru-RU" sz="1200" b="1" i="0" u="none" strike="noStrike" cap="none" normalizeH="0" baseline="0" dirty="0" smtClean="0">
              <a:ln>
                <a:noFill/>
              </a:ln>
              <a:solidFill>
                <a:srgbClr val="FF0000"/>
              </a:solidFill>
              <a:effectLst/>
              <a:latin typeface="FlowerC"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FF0000"/>
                </a:solidFill>
                <a:effectLst/>
                <a:latin typeface="FlowerC" pitchFamily="18" charset="0"/>
                <a:ea typeface="Times New Roman" pitchFamily="18" charset="0"/>
              </a:rPr>
              <a:t>                         Спустя минуты две потом</a:t>
            </a:r>
            <a:endParaRPr kumimoji="0" lang="ru-RU" sz="1200" b="1" i="0" u="none" strike="noStrike" cap="none" normalizeH="0" baseline="0" dirty="0" smtClean="0">
              <a:ln>
                <a:noFill/>
              </a:ln>
              <a:solidFill>
                <a:srgbClr val="FF0000"/>
              </a:solidFill>
              <a:effectLst/>
              <a:latin typeface="FlowerC"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FF0000"/>
                </a:solidFill>
                <a:effectLst/>
                <a:latin typeface="FlowerC" pitchFamily="18" charset="0"/>
                <a:ea typeface="Times New Roman" pitchFamily="18" charset="0"/>
              </a:rPr>
              <a:t>                         Вновь с нею вальс он продолжает,</a:t>
            </a:r>
            <a:endParaRPr kumimoji="0" lang="ru-RU" sz="1200" b="1" i="0" u="none" strike="noStrike" cap="none" normalizeH="0" baseline="0" dirty="0" smtClean="0">
              <a:ln>
                <a:noFill/>
              </a:ln>
              <a:solidFill>
                <a:srgbClr val="FF0000"/>
              </a:solidFill>
              <a:effectLst/>
              <a:latin typeface="FlowerC"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FF0000"/>
                </a:solidFill>
                <a:effectLst/>
                <a:latin typeface="FlowerC" pitchFamily="18" charset="0"/>
                <a:ea typeface="Times New Roman" pitchFamily="18" charset="0"/>
              </a:rPr>
              <a:t>                         Все в </a:t>
            </a:r>
            <a:r>
              <a:rPr kumimoji="0" lang="ru-RU" sz="1200" b="1" i="0" u="none" strike="noStrike" cap="none" normalizeH="0" baseline="0" dirty="0" err="1" smtClean="0">
                <a:ln>
                  <a:noFill/>
                </a:ln>
                <a:solidFill>
                  <a:srgbClr val="FF0000"/>
                </a:solidFill>
                <a:effectLst/>
                <a:latin typeface="FlowerC" pitchFamily="18" charset="0"/>
                <a:ea typeface="Times New Roman" pitchFamily="18" charset="0"/>
              </a:rPr>
              <a:t>изумленьи</a:t>
            </a:r>
            <a:r>
              <a:rPr kumimoji="0" lang="ru-RU" sz="1200" b="1" i="0" u="none" strike="noStrike" cap="none" normalizeH="0" baseline="0" dirty="0" smtClean="0">
                <a:ln>
                  <a:noFill/>
                </a:ln>
                <a:solidFill>
                  <a:srgbClr val="FF0000"/>
                </a:solidFill>
                <a:effectLst/>
                <a:latin typeface="FlowerC" pitchFamily="18" charset="0"/>
                <a:ea typeface="Times New Roman" pitchFamily="18" charset="0"/>
              </a:rPr>
              <a:t>. Ленский сам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FF0000"/>
                </a:solidFill>
                <a:effectLst/>
                <a:latin typeface="FlowerC" pitchFamily="18" charset="0"/>
                <a:ea typeface="Times New Roman" pitchFamily="18" charset="0"/>
              </a:rPr>
              <a:t>                         Не верит собственным глазам</a:t>
            </a:r>
            <a:r>
              <a:rPr kumimoji="0" lang="ru-RU" sz="1200" b="0" i="0" u="none" strike="noStrike" cap="none" normalizeH="0" baseline="0" dirty="0" smtClean="0">
                <a:ln>
                  <a:noFill/>
                </a:ln>
                <a:solidFill>
                  <a:srgbClr val="FF0000"/>
                </a:solidFill>
                <a:effectLst/>
                <a:latin typeface="Arial" pitchFamily="34" charset="0"/>
                <a:ea typeface="Times New Roman" pitchFamily="18" charset="0"/>
              </a:rPr>
              <a:t>»</a:t>
            </a:r>
            <a:r>
              <a:rPr kumimoji="0" lang="ru-RU" sz="1400" b="0" i="0"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a:t>
            </a:r>
            <a:endParaRPr kumimoji="0" lang="ru-RU" sz="1800" b="0" i="0" u="none" strike="noStrike" cap="none" normalizeH="0" baseline="0" dirty="0" smtClean="0">
              <a:ln>
                <a:noFill/>
              </a:ln>
              <a:solidFill>
                <a:schemeClr val="tx1"/>
              </a:solidFill>
              <a:effectLst/>
              <a:latin typeface="Arial" pitchFamily="34" charset="0"/>
            </a:endParaRPr>
          </a:p>
        </p:txBody>
      </p:sp>
      <p:sp>
        <p:nvSpPr>
          <p:cNvPr id="9" name="Табличка 8"/>
          <p:cNvSpPr/>
          <p:nvPr/>
        </p:nvSpPr>
        <p:spPr>
          <a:xfrm>
            <a:off x="2928926" y="3786190"/>
            <a:ext cx="6000792" cy="2214578"/>
          </a:xfrm>
          <a:prstGeom prst="plaque">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075" name="Picture 3" descr="C:\Documents and Settings\Кармазина.TBC\Рабочий стол\горе от ума\onegin08.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575844">
            <a:off x="6211250" y="339210"/>
            <a:ext cx="2513225" cy="1879032"/>
          </a:xfrm>
          <a:prstGeom prst="rect">
            <a:avLst/>
          </a:prstGeom>
          <a:noFill/>
        </p:spPr>
      </p:pic>
      <p:sp>
        <p:nvSpPr>
          <p:cNvPr id="11" name="Прямоугольник 10"/>
          <p:cNvSpPr/>
          <p:nvPr/>
        </p:nvSpPr>
        <p:spPr>
          <a:xfrm>
            <a:off x="142844" y="500043"/>
            <a:ext cx="2714644" cy="1600438"/>
          </a:xfrm>
          <a:prstGeom prst="rect">
            <a:avLst/>
          </a:prstGeom>
        </p:spPr>
        <p:txBody>
          <a:bodyPr wrap="square">
            <a:spAutoFit/>
          </a:bodyPr>
          <a:lstStyle/>
          <a:p>
            <a:r>
              <a:rPr lang="ru-RU" sz="1600" b="1" dirty="0" smtClean="0">
                <a:latin typeface="FlowerC" pitchFamily="18" charset="0"/>
              </a:rPr>
              <a:t>Опера </a:t>
            </a:r>
            <a:r>
              <a:rPr lang="ru-RU" sz="1600" b="1" dirty="0" smtClean="0">
                <a:solidFill>
                  <a:srgbClr val="FF0000"/>
                </a:solidFill>
                <a:latin typeface="FlowerC" pitchFamily="18" charset="0"/>
              </a:rPr>
              <a:t>«Евгений Онегин»</a:t>
            </a:r>
            <a:r>
              <a:rPr lang="ru-RU" sz="1600" b="1" dirty="0" smtClean="0">
                <a:latin typeface="FlowerC" pitchFamily="18" charset="0"/>
              </a:rPr>
              <a:t>...</a:t>
            </a:r>
            <a:r>
              <a:rPr lang="ru-RU" sz="1600" b="1" dirty="0" smtClean="0">
                <a:solidFill>
                  <a:srgbClr val="FF0000"/>
                </a:solidFill>
                <a:latin typeface="FlowerC" pitchFamily="18" charset="0"/>
              </a:rPr>
              <a:t>…… </a:t>
            </a:r>
            <a:r>
              <a:rPr lang="ru-RU" sz="1600" b="1" dirty="0" smtClean="0">
                <a:latin typeface="FlowerC" pitchFamily="18" charset="0"/>
              </a:rPr>
              <a:t>В романе Пушкина есть описание нескольких балов. Особенно подробно описан бал у Лариных в день именин Татьяны</a:t>
            </a:r>
            <a:r>
              <a:rPr lang="ru-RU" dirty="0" smtClean="0"/>
              <a:t>. </a:t>
            </a:r>
            <a:endParaRPr lang="ru-RU" dirty="0"/>
          </a:p>
        </p:txBody>
      </p:sp>
      <p:sp>
        <p:nvSpPr>
          <p:cNvPr id="3076" name="Rectangle 4"/>
          <p:cNvSpPr>
            <a:spLocks noChangeArrowheads="1"/>
          </p:cNvSpPr>
          <p:nvPr/>
        </p:nvSpPr>
        <p:spPr bwMode="auto">
          <a:xfrm>
            <a:off x="3214678" y="3929066"/>
            <a:ext cx="5643602"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accent2">
                    <a:lumMod val="75000"/>
                  </a:schemeClr>
                </a:solidFill>
                <a:effectLst/>
                <a:latin typeface="FlowerC" pitchFamily="18" charset="0"/>
                <a:ea typeface="Times New Roman" pitchFamily="18" charset="0"/>
              </a:rPr>
              <a:t>      В этой строфе не только нарисована колоритная картина провинциального помещичьего быта, но и дана завязка драмы, приведшей к гибели Ленского на дуэли. Происходит это, по Пушкину, </a:t>
            </a:r>
            <a:r>
              <a:rPr kumimoji="0" lang="ru-RU" sz="1200" b="1" i="0" u="none" strike="noStrike" cap="none" normalizeH="0" baseline="0" dirty="0" smtClean="0">
                <a:ln>
                  <a:noFill/>
                </a:ln>
                <a:solidFill>
                  <a:srgbClr val="FF0000"/>
                </a:solidFill>
                <a:effectLst/>
                <a:latin typeface="FlowerC" pitchFamily="18" charset="0"/>
                <a:ea typeface="Times New Roman" pitchFamily="18" charset="0"/>
              </a:rPr>
              <a:t>на фоне вальса</a:t>
            </a:r>
            <a:r>
              <a:rPr kumimoji="0" lang="ru-RU" sz="1200" b="1" i="0" u="none" strike="noStrike" cap="none" normalizeH="0" baseline="0" dirty="0" smtClean="0">
                <a:ln>
                  <a:noFill/>
                </a:ln>
                <a:solidFill>
                  <a:schemeClr val="accent2">
                    <a:lumMod val="75000"/>
                  </a:schemeClr>
                </a:solidFill>
                <a:effectLst/>
                <a:latin typeface="FlowerC" pitchFamily="18" charset="0"/>
                <a:ea typeface="Times New Roman" pitchFamily="18" charset="0"/>
              </a:rPr>
              <a:t>, чем и воспользовался Чайковский. </a:t>
            </a:r>
          </a:p>
          <a:p>
            <a:pPr marL="0" marR="0" lvl="0" indent="0" algn="l" defTabSz="914400" rtl="0" eaLnBrk="1" fontAlgn="base" latinLnBrk="0" hangingPunct="1">
              <a:lnSpc>
                <a:spcPct val="100000"/>
              </a:lnSpc>
              <a:spcBef>
                <a:spcPct val="0"/>
              </a:spcBef>
              <a:spcAft>
                <a:spcPct val="0"/>
              </a:spcAft>
              <a:buClrTx/>
              <a:buSzTx/>
              <a:buFontTx/>
              <a:buNone/>
              <a:tabLst/>
            </a:pPr>
            <a:r>
              <a:rPr lang="ru-RU" sz="1200" b="1" dirty="0" smtClean="0">
                <a:solidFill>
                  <a:schemeClr val="accent2">
                    <a:lumMod val="75000"/>
                  </a:schemeClr>
                </a:solidFill>
                <a:latin typeface="FlowerC" pitchFamily="18" charset="0"/>
                <a:ea typeface="Times New Roman" pitchFamily="18" charset="0"/>
              </a:rPr>
              <a:t>      </a:t>
            </a:r>
            <a:r>
              <a:rPr kumimoji="0" lang="ru-RU" sz="1200" b="1" i="0" u="none" strike="noStrike" cap="none" normalizeH="0" baseline="0" dirty="0" smtClean="0">
                <a:ln>
                  <a:noFill/>
                </a:ln>
                <a:solidFill>
                  <a:schemeClr val="accent2">
                    <a:lumMod val="75000"/>
                  </a:schemeClr>
                </a:solidFill>
                <a:effectLst/>
                <a:latin typeface="FlowerC" pitchFamily="18" charset="0"/>
                <a:ea typeface="Times New Roman" pitchFamily="18" charset="0"/>
              </a:rPr>
              <a:t>Вступление передает суету и оживление, радостное ожидание праздника, нарастающий шум предстоящего бала.   Вот грянул бал, молодежь танцует, судачат маменьки, вспоминают недавнюю охоту почтенные папаши. Но почему мелодия вдруг исказилась тревогой? Пылкий, восторженный юноша увидел, как друг танцует с его невестой, и первое горькое разочарование сжало его сердце.  </a:t>
            </a:r>
            <a:endParaRPr kumimoji="0" lang="ru-RU" sz="1200" b="1" i="0" u="none" strike="noStrike" cap="none" normalizeH="0" baseline="0" dirty="0" smtClean="0">
              <a:ln>
                <a:noFill/>
              </a:ln>
              <a:solidFill>
                <a:schemeClr val="accent2">
                  <a:lumMod val="75000"/>
                </a:schemeClr>
              </a:solidFill>
              <a:effectLst/>
              <a:latin typeface="FlowerC" pitchFamily="18" charset="0"/>
            </a:endParaRPr>
          </a:p>
        </p:txBody>
      </p:sp>
      <p:sp>
        <p:nvSpPr>
          <p:cNvPr id="12" name="Прямоугольник 11"/>
          <p:cNvSpPr/>
          <p:nvPr/>
        </p:nvSpPr>
        <p:spPr>
          <a:xfrm>
            <a:off x="3810413" y="2928934"/>
            <a:ext cx="1523174" cy="276999"/>
          </a:xfrm>
          <a:prstGeom prst="rect">
            <a:avLst/>
          </a:prstGeom>
        </p:spPr>
        <p:txBody>
          <a:bodyPr wrap="square">
            <a:spAutoFit/>
          </a:bodyPr>
          <a:lstStyle/>
          <a:p>
            <a:pPr algn="ctr"/>
            <a:r>
              <a:rPr lang="ru-RU" sz="1200" b="1" dirty="0" smtClean="0">
                <a:solidFill>
                  <a:schemeClr val="accent2">
                    <a:lumMod val="75000"/>
                  </a:schemeClr>
                </a:solidFill>
                <a:latin typeface="Times New Roman" pitchFamily="18" charset="0"/>
                <a:cs typeface="Times New Roman" pitchFamily="18" charset="0"/>
              </a:rPr>
              <a:t>            А.С.Пушкин</a:t>
            </a:r>
            <a:endParaRPr lang="ru-RU" sz="1200" b="1" dirty="0">
              <a:solidFill>
                <a:schemeClr val="accent2">
                  <a:lumMod val="75000"/>
                </a:schemeClr>
              </a:solidFill>
              <a:latin typeface="Times New Roman" pitchFamily="18" charset="0"/>
              <a:cs typeface="Times New Roman" pitchFamily="18" charset="0"/>
            </a:endParaRPr>
          </a:p>
        </p:txBody>
      </p:sp>
      <p:pic>
        <p:nvPicPr>
          <p:cNvPr id="1026" name="Picture 2" descr="C:\Documents and Settings\Кармазина.TBC\Рабочий стол\горе от ума\1002066149.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42844" y="2285992"/>
            <a:ext cx="1023938" cy="1423274"/>
          </a:xfrm>
          <a:prstGeom prst="rect">
            <a:avLst/>
          </a:prstGeom>
          <a:noFill/>
          <a:ln>
            <a:solidFill>
              <a:schemeClr val="bg2">
                <a:lumMod val="10000"/>
              </a:schemeClr>
            </a:solidFill>
          </a:ln>
          <a:effectLst>
            <a:innerShdw blurRad="63500" dist="50800" dir="8100000">
              <a:prstClr val="black">
                <a:alpha val="50000"/>
              </a:prstClr>
            </a:innerShdw>
          </a:effectLst>
        </p:spPr>
      </p:pic>
      <p:pic>
        <p:nvPicPr>
          <p:cNvPr id="1027" name="Picture 3" descr="C:\Documents and Settings\Кармазина.TBC\Рабочий стол\горе от ума 2\1243578088onegin_i_t.gif"/>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215074" y="2000240"/>
            <a:ext cx="1185857" cy="1158215"/>
          </a:xfrm>
          <a:prstGeom prst="rect">
            <a:avLst/>
          </a:prstGeom>
          <a:noFill/>
          <a:ln>
            <a:solidFill>
              <a:schemeClr val="accent6">
                <a:lumMod val="50000"/>
              </a:schemeClr>
            </a:solidFill>
          </a:ln>
        </p:spPr>
      </p:pic>
      <p:pic>
        <p:nvPicPr>
          <p:cNvPr id="1028" name="Picture 4" descr="C:\Documents and Settings\Кармазина.TBC\Рабочий стол\горе от ума 2\72758145_1301383003_evg1.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572396" y="2571744"/>
            <a:ext cx="1017589" cy="1017589"/>
          </a:xfrm>
          <a:prstGeom prst="rect">
            <a:avLst/>
          </a:prstGeom>
          <a:noFill/>
          <a:ln>
            <a:solidFill>
              <a:schemeClr val="accent6">
                <a:lumMod val="50000"/>
              </a:schemeClr>
            </a:solidFill>
          </a:ln>
        </p:spPr>
      </p:pic>
      <p:pic>
        <p:nvPicPr>
          <p:cNvPr id="17" name="Picture 4" descr="O:\Кармазина Л.И\копия.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rot="21068970">
            <a:off x="1404579" y="4304186"/>
            <a:ext cx="1288847" cy="1643074"/>
          </a:xfrm>
          <a:prstGeom prst="rect">
            <a:avLst/>
          </a:prstGeom>
          <a:noFill/>
          <a:ln>
            <a:solidFill>
              <a:schemeClr val="tx2">
                <a:lumMod val="50000"/>
              </a:schemeClr>
            </a:solidFill>
          </a:ln>
          <a:effectLst>
            <a:innerShdw blurRad="63500" dist="50800" dir="10800000">
              <a:prstClr val="black">
                <a:alpha val="50000"/>
              </a:prstClr>
            </a:innerShdw>
          </a:effectLst>
        </p:spPr>
      </p:pic>
      <p:pic>
        <p:nvPicPr>
          <p:cNvPr id="4" name="Picture 2" descr="O:\Кармазина Л.И\6.jpg"/>
          <p:cNvPicPr>
            <a:picLocks noGrp="1" noChangeAspect="1" noChangeArrowheads="1"/>
          </p:cNvPicPr>
          <p:nvPr>
            <p:ph sz="half" idx="4294967295"/>
          </p:nvPr>
        </p:nvPicPr>
        <p:blipFill>
          <a:blip r:embed="rId8" cstate="email">
            <a:extLst>
              <a:ext uri="{28A0092B-C50C-407E-A947-70E740481C1C}">
                <a14:useLocalDpi xmlns:a14="http://schemas.microsoft.com/office/drawing/2010/main"/>
              </a:ext>
            </a:extLst>
          </a:blip>
          <a:srcRect/>
          <a:stretch>
            <a:fillRect/>
          </a:stretch>
        </p:blipFill>
        <p:spPr bwMode="auto">
          <a:xfrm>
            <a:off x="2071670" y="2000240"/>
            <a:ext cx="1143008" cy="1508772"/>
          </a:xfrm>
          <a:prstGeom prst="rect">
            <a:avLst/>
          </a:prstGeom>
          <a:noFill/>
          <a:ln>
            <a:solidFill>
              <a:schemeClr val="tx1">
                <a:lumMod val="95000"/>
                <a:lumOff val="5000"/>
              </a:schemeClr>
            </a:solidFill>
          </a:ln>
          <a:effectLst>
            <a:innerShdw blurRad="63500" dist="50800" dir="8100000">
              <a:prstClr val="black">
                <a:alpha val="50000"/>
              </a:prstClr>
            </a:innerShdw>
          </a:effectLst>
        </p:spPr>
      </p:pic>
      <p:sp>
        <p:nvSpPr>
          <p:cNvPr id="8193" name="Rectangle 1"/>
          <p:cNvSpPr>
            <a:spLocks noChangeArrowheads="1"/>
          </p:cNvSpPr>
          <p:nvPr/>
        </p:nvSpPr>
        <p:spPr bwMode="auto">
          <a:xfrm rot="10800000" flipV="1">
            <a:off x="1214414" y="6119927"/>
            <a:ext cx="2214578" cy="5078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ru-RU" sz="900" b="1" i="0" u="none" strike="noStrike" cap="none" normalizeH="0" baseline="0" dirty="0" smtClean="0">
                <a:ln>
                  <a:noFill/>
                </a:ln>
                <a:solidFill>
                  <a:schemeClr val="tx2">
                    <a:lumMod val="50000"/>
                  </a:schemeClr>
                </a:solidFill>
                <a:effectLst/>
                <a:latin typeface="Times New Roman" pitchFamily="18" charset="0"/>
                <a:ea typeface="Calibri" pitchFamily="34" charset="0"/>
                <a:cs typeface="Times New Roman" pitchFamily="18" charset="0"/>
              </a:rPr>
              <a:t>    Пушкинские вальсы [Ноты] : для </a:t>
            </a:r>
            <a:r>
              <a:rPr kumimoji="0" lang="ru-RU" sz="900" b="1" i="0" u="none" strike="noStrike" cap="none" normalizeH="0" baseline="0" dirty="0" err="1" smtClean="0">
                <a:ln>
                  <a:noFill/>
                </a:ln>
                <a:solidFill>
                  <a:schemeClr val="tx2">
                    <a:lumMod val="50000"/>
                  </a:schemeClr>
                </a:solidFill>
                <a:effectLst/>
                <a:latin typeface="Times New Roman" pitchFamily="18" charset="0"/>
                <a:ea typeface="Calibri" pitchFamily="34" charset="0"/>
                <a:cs typeface="Times New Roman" pitchFamily="18" charset="0"/>
              </a:rPr>
              <a:t>фп</a:t>
            </a:r>
            <a:r>
              <a:rPr kumimoji="0" lang="ru-RU" sz="900" b="1" i="0" u="none" strike="noStrike" cap="none" normalizeH="0" baseline="0" dirty="0" smtClean="0">
                <a:ln>
                  <a:noFill/>
                </a:ln>
                <a:solidFill>
                  <a:schemeClr val="tx2">
                    <a:lumMod val="50000"/>
                  </a:schemeClr>
                </a:solidFill>
                <a:effectLst/>
                <a:latin typeface="Times New Roman" pitchFamily="18" charset="0"/>
                <a:ea typeface="Calibri" pitchFamily="34" charset="0"/>
                <a:cs typeface="Times New Roman" pitchFamily="18" charset="0"/>
              </a:rPr>
              <a:t>. / сост. В.А. Самарин.  – М. : Музыка,    2001. – 32с.</a:t>
            </a:r>
            <a:endParaRPr kumimoji="0" lang="ru-RU" sz="900" b="1" i="0" u="none" strike="noStrike" cap="none" normalizeH="0" baseline="0" dirty="0" smtClean="0">
              <a:ln>
                <a:noFill/>
              </a:ln>
              <a:solidFill>
                <a:schemeClr val="tx2">
                  <a:lumMod val="50000"/>
                </a:schemeClr>
              </a:solidFill>
              <a:effectLst/>
              <a:latin typeface="Arial" pitchFamily="34" charset="0"/>
            </a:endParaRPr>
          </a:p>
        </p:txBody>
      </p:sp>
      <p:sp>
        <p:nvSpPr>
          <p:cNvPr id="8194" name="Rectangle 2"/>
          <p:cNvSpPr>
            <a:spLocks noChangeArrowheads="1"/>
          </p:cNvSpPr>
          <p:nvPr/>
        </p:nvSpPr>
        <p:spPr bwMode="auto">
          <a:xfrm>
            <a:off x="1500166" y="3571876"/>
            <a:ext cx="171451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ru-RU" sz="900" b="1" i="0" u="none" strike="noStrike" cap="none" normalizeH="0" baseline="0" dirty="0" smtClean="0">
                <a:ln>
                  <a:noFill/>
                </a:ln>
                <a:solidFill>
                  <a:schemeClr val="tx2">
                    <a:lumMod val="50000"/>
                  </a:schemeClr>
                </a:solidFill>
                <a:effectLst/>
                <a:latin typeface="Times New Roman" pitchFamily="18" charset="0"/>
                <a:ea typeface="Calibri" pitchFamily="34" charset="0"/>
                <a:cs typeface="Times New Roman" pitchFamily="18" charset="0"/>
              </a:rPr>
              <a:t>      Черная, Е. «Евгений Онегин» П.И.Чайковского / Елена Черная. –           М. : </a:t>
            </a:r>
            <a:r>
              <a:rPr kumimoji="0" lang="ru-RU" sz="900" b="1" i="0" u="none" strike="noStrike" cap="none" normalizeH="0" baseline="0" dirty="0" err="1" smtClean="0">
                <a:ln>
                  <a:noFill/>
                </a:ln>
                <a:solidFill>
                  <a:schemeClr val="tx2">
                    <a:lumMod val="50000"/>
                  </a:schemeClr>
                </a:solidFill>
                <a:effectLst/>
                <a:latin typeface="Times New Roman" pitchFamily="18" charset="0"/>
                <a:ea typeface="Calibri" pitchFamily="34" charset="0"/>
                <a:cs typeface="Times New Roman" pitchFamily="18" charset="0"/>
              </a:rPr>
              <a:t>Гос</a:t>
            </a:r>
            <a:r>
              <a:rPr kumimoji="0" lang="ru-RU" sz="900" b="1" i="0" u="none" strike="noStrike" cap="none" normalizeH="0" baseline="0" dirty="0" smtClean="0">
                <a:ln>
                  <a:noFill/>
                </a:ln>
                <a:solidFill>
                  <a:schemeClr val="tx2">
                    <a:lumMod val="50000"/>
                  </a:schemeClr>
                </a:solidFill>
                <a:effectLst/>
                <a:latin typeface="Times New Roman" pitchFamily="18" charset="0"/>
                <a:ea typeface="Calibri" pitchFamily="34" charset="0"/>
                <a:cs typeface="Times New Roman" pitchFamily="18" charset="0"/>
              </a:rPr>
              <a:t>. муз. изд., 1960. – 98с.</a:t>
            </a:r>
            <a:endParaRPr kumimoji="0" lang="ru-RU" sz="900" b="1" i="0" u="none" strike="noStrike" cap="none" normalizeH="0" baseline="0" dirty="0" smtClean="0">
              <a:ln>
                <a:noFill/>
              </a:ln>
              <a:solidFill>
                <a:schemeClr val="tx2">
                  <a:lumMod val="50000"/>
                </a:schemeClr>
              </a:solidFill>
              <a:effectLst/>
              <a:latin typeface="Arial" pitchFamily="34" charset="0"/>
            </a:endParaRPr>
          </a:p>
        </p:txBody>
      </p:sp>
      <p:sp>
        <p:nvSpPr>
          <p:cNvPr id="18" name="Прямоугольник 17"/>
          <p:cNvSpPr/>
          <p:nvPr/>
        </p:nvSpPr>
        <p:spPr>
          <a:xfrm>
            <a:off x="0" y="3786190"/>
            <a:ext cx="1285852" cy="1477328"/>
          </a:xfrm>
          <a:prstGeom prst="rect">
            <a:avLst/>
          </a:prstGeom>
        </p:spPr>
        <p:txBody>
          <a:bodyPr wrap="square">
            <a:spAutoFit/>
          </a:bodyPr>
          <a:lstStyle/>
          <a:p>
            <a:r>
              <a:rPr lang="ru-RU" sz="900" b="1" dirty="0" smtClean="0">
                <a:solidFill>
                  <a:schemeClr val="tx2">
                    <a:lumMod val="50000"/>
                  </a:schemeClr>
                </a:solidFill>
                <a:latin typeface="Times New Roman Cyr" pitchFamily="18" charset="-52"/>
              </a:rPr>
              <a:t>    Чайковский, П.И. Евгений Онегин. Соч. 24 : </a:t>
            </a:r>
            <a:r>
              <a:rPr lang="ru-RU" sz="900" b="1" dirty="0" err="1" smtClean="0">
                <a:solidFill>
                  <a:schemeClr val="tx2">
                    <a:lumMod val="50000"/>
                  </a:schemeClr>
                </a:solidFill>
                <a:latin typeface="Times New Roman Cyr" pitchFamily="18" charset="-52"/>
              </a:rPr>
              <a:t>лирич</a:t>
            </a:r>
            <a:r>
              <a:rPr lang="ru-RU" sz="900" b="1" dirty="0" smtClean="0">
                <a:solidFill>
                  <a:schemeClr val="tx2">
                    <a:lumMod val="50000"/>
                  </a:schemeClr>
                </a:solidFill>
                <a:latin typeface="Times New Roman Cyr" pitchFamily="18" charset="-52"/>
              </a:rPr>
              <a:t>. Сцены в 3-х действиях [Ноты] : </a:t>
            </a:r>
            <a:r>
              <a:rPr lang="ru-RU" sz="900" b="1" dirty="0" err="1" smtClean="0">
                <a:solidFill>
                  <a:schemeClr val="tx2">
                    <a:lumMod val="50000"/>
                  </a:schemeClr>
                </a:solidFill>
                <a:latin typeface="Times New Roman Cyr" pitchFamily="18" charset="-52"/>
              </a:rPr>
              <a:t>перелож</a:t>
            </a:r>
            <a:r>
              <a:rPr lang="ru-RU" sz="900" b="1" dirty="0" smtClean="0">
                <a:solidFill>
                  <a:schemeClr val="tx2">
                    <a:lumMod val="50000"/>
                  </a:schemeClr>
                </a:solidFill>
                <a:latin typeface="Times New Roman Cyr" pitchFamily="18" charset="-52"/>
              </a:rPr>
              <a:t> для </a:t>
            </a:r>
            <a:r>
              <a:rPr lang="ru-RU" sz="900" b="1" dirty="0" err="1" smtClean="0">
                <a:solidFill>
                  <a:schemeClr val="tx2">
                    <a:lumMod val="50000"/>
                  </a:schemeClr>
                </a:solidFill>
                <a:latin typeface="Times New Roman Cyr" pitchFamily="18" charset="-52"/>
              </a:rPr>
              <a:t>фп</a:t>
            </a:r>
            <a:r>
              <a:rPr lang="ru-RU" sz="900" b="1" dirty="0" smtClean="0">
                <a:solidFill>
                  <a:schemeClr val="tx2">
                    <a:lumMod val="50000"/>
                  </a:schemeClr>
                </a:solidFill>
                <a:latin typeface="Times New Roman Cyr" pitchFamily="18" charset="-52"/>
              </a:rPr>
              <a:t>. ; текст по А.С. Пушкину / [ред. В. Левицкая]. – М. : </a:t>
            </a:r>
            <a:r>
              <a:rPr lang="ru-RU" sz="900" b="1" dirty="0" err="1" smtClean="0">
                <a:solidFill>
                  <a:schemeClr val="tx2">
                    <a:lumMod val="50000"/>
                  </a:schemeClr>
                </a:solidFill>
                <a:latin typeface="Times New Roman Cyr" pitchFamily="18" charset="-52"/>
              </a:rPr>
              <a:t>Музгиз</a:t>
            </a:r>
            <a:r>
              <a:rPr lang="ru-RU" sz="900" b="1" dirty="0" smtClean="0">
                <a:solidFill>
                  <a:schemeClr val="tx2">
                    <a:lumMod val="50000"/>
                  </a:schemeClr>
                </a:solidFill>
                <a:latin typeface="Times New Roman Cyr" pitchFamily="18" charset="-52"/>
              </a:rPr>
              <a:t>, 1053. – 295с. </a:t>
            </a:r>
            <a:endParaRPr lang="ru-RU" sz="900" b="1" dirty="0">
              <a:solidFill>
                <a:schemeClr val="tx2">
                  <a:lumMod val="50000"/>
                </a:schemeClr>
              </a:solidFill>
              <a:latin typeface="Times New Roman Cyr" pitchFamily="18" charset="-52"/>
            </a:endParaRPr>
          </a:p>
        </p:txBody>
      </p:sp>
      <p:sp>
        <p:nvSpPr>
          <p:cNvPr id="20" name="Прямоугольник 19"/>
          <p:cNvSpPr/>
          <p:nvPr/>
        </p:nvSpPr>
        <p:spPr>
          <a:xfrm>
            <a:off x="3071802" y="6215082"/>
            <a:ext cx="5429288" cy="338554"/>
          </a:xfrm>
          <a:prstGeom prst="rect">
            <a:avLst/>
          </a:prstGeom>
        </p:spPr>
        <p:txBody>
          <a:bodyPr wrap="square">
            <a:spAutoFit/>
          </a:bodyPr>
          <a:lstStyle/>
          <a:p>
            <a:pPr algn="ctr"/>
            <a:r>
              <a:rPr lang="ru-RU" sz="1600" b="1" dirty="0" smtClean="0">
                <a:solidFill>
                  <a:srgbClr val="FF0000"/>
                </a:solidFill>
                <a:latin typeface="Times New Roman" pitchFamily="18" charset="0"/>
                <a:cs typeface="Times New Roman" pitchFamily="18" charset="0"/>
                <a:hlinkClick r:id="rId9"/>
              </a:rPr>
              <a:t>Слушать вальс из оперы «Евгений Онегин»</a:t>
            </a:r>
            <a:endParaRPr lang="ru-RU" sz="1600" b="1" dirty="0">
              <a:solidFill>
                <a:srgbClr val="FF0000"/>
              </a:solidFill>
              <a:latin typeface="Times New Roman" pitchFamily="18" charset="0"/>
              <a:cs typeface="Times New Roman"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plus(in)">
                                      <p:cBhvr>
                                        <p:cTn id="7" dur="2000"/>
                                        <p:tgtEl>
                                          <p:spTgt spid="1026"/>
                                        </p:tgtEl>
                                      </p:cBhvr>
                                    </p:animEffect>
                                  </p:childTnLst>
                                </p:cTn>
                              </p:par>
                            </p:childTnLst>
                          </p:cTn>
                        </p:par>
                        <p:par>
                          <p:cTn id="8" fill="hold">
                            <p:stCondLst>
                              <p:cond delay="2000"/>
                            </p:stCondLst>
                            <p:childTnLst>
                              <p:par>
                                <p:cTn id="9" presetID="7"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000" fill="hold"/>
                                        <p:tgtEl>
                                          <p:spTgt spid="18"/>
                                        </p:tgtEl>
                                        <p:attrNameLst>
                                          <p:attrName>ppt_x</p:attrName>
                                        </p:attrNameLst>
                                      </p:cBhvr>
                                      <p:tavLst>
                                        <p:tav tm="0">
                                          <p:val>
                                            <p:strVal val="#ppt_x"/>
                                          </p:val>
                                        </p:tav>
                                        <p:tav tm="100000">
                                          <p:val>
                                            <p:strVal val="#ppt_x"/>
                                          </p:val>
                                        </p:tav>
                                      </p:tavLst>
                                    </p:anim>
                                    <p:anim calcmode="lin" valueType="num">
                                      <p:cBhvr additive="base">
                                        <p:cTn id="12" dur="2000" fill="hold"/>
                                        <p:tgtEl>
                                          <p:spTgt spid="18"/>
                                        </p:tgtEl>
                                        <p:attrNameLst>
                                          <p:attrName>ppt_y</p:attrName>
                                        </p:attrNameLst>
                                      </p:cBhvr>
                                      <p:tavLst>
                                        <p:tav tm="0">
                                          <p:val>
                                            <p:strVal val="1+#ppt_h/2"/>
                                          </p:val>
                                        </p:tav>
                                        <p:tav tm="100000">
                                          <p:val>
                                            <p:strVal val="#ppt_y"/>
                                          </p:val>
                                        </p:tav>
                                      </p:tavLst>
                                    </p:anim>
                                  </p:childTnLst>
                                </p:cTn>
                              </p:par>
                            </p:childTnLst>
                          </p:cTn>
                        </p:par>
                        <p:par>
                          <p:cTn id="13" fill="hold">
                            <p:stCondLst>
                              <p:cond delay="4000"/>
                            </p:stCondLst>
                            <p:childTnLst>
                              <p:par>
                                <p:cTn id="14" presetID="1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plus(in)">
                                      <p:cBhvr>
                                        <p:cTn id="16" dur="2000"/>
                                        <p:tgtEl>
                                          <p:spTgt spid="4"/>
                                        </p:tgtEl>
                                      </p:cBhvr>
                                    </p:animEffect>
                                  </p:childTnLst>
                                </p:cTn>
                              </p:par>
                            </p:childTnLst>
                          </p:cTn>
                        </p:par>
                        <p:par>
                          <p:cTn id="17" fill="hold">
                            <p:stCondLst>
                              <p:cond delay="6000"/>
                            </p:stCondLst>
                            <p:childTnLst>
                              <p:par>
                                <p:cTn id="18" presetID="18" presetClass="entr" presetSubtype="12" fill="hold" grpId="0" nodeType="afterEffect">
                                  <p:stCondLst>
                                    <p:cond delay="0"/>
                                  </p:stCondLst>
                                  <p:childTnLst>
                                    <p:set>
                                      <p:cBhvr>
                                        <p:cTn id="19" dur="1" fill="hold">
                                          <p:stCondLst>
                                            <p:cond delay="0"/>
                                          </p:stCondLst>
                                        </p:cTn>
                                        <p:tgtEl>
                                          <p:spTgt spid="8194"/>
                                        </p:tgtEl>
                                        <p:attrNameLst>
                                          <p:attrName>style.visibility</p:attrName>
                                        </p:attrNameLst>
                                      </p:cBhvr>
                                      <p:to>
                                        <p:strVal val="visible"/>
                                      </p:to>
                                    </p:set>
                                    <p:animEffect transition="in" filter="strips(downLeft)">
                                      <p:cBhvr>
                                        <p:cTn id="20" dur="1000"/>
                                        <p:tgtEl>
                                          <p:spTgt spid="8194"/>
                                        </p:tgtEl>
                                      </p:cBhvr>
                                    </p:animEffect>
                                  </p:childTnLst>
                                </p:cTn>
                              </p:par>
                            </p:childTnLst>
                          </p:cTn>
                        </p:par>
                        <p:par>
                          <p:cTn id="21" fill="hold">
                            <p:stCondLst>
                              <p:cond delay="7000"/>
                            </p:stCondLst>
                            <p:childTnLst>
                              <p:par>
                                <p:cTn id="22" presetID="7" presetClass="entr" presetSubtype="4" fill="hold" nodeType="after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2000" fill="hold"/>
                                        <p:tgtEl>
                                          <p:spTgt spid="17"/>
                                        </p:tgtEl>
                                        <p:attrNameLst>
                                          <p:attrName>ppt_x</p:attrName>
                                        </p:attrNameLst>
                                      </p:cBhvr>
                                      <p:tavLst>
                                        <p:tav tm="0">
                                          <p:val>
                                            <p:strVal val="#ppt_x"/>
                                          </p:val>
                                        </p:tav>
                                        <p:tav tm="100000">
                                          <p:val>
                                            <p:strVal val="#ppt_x"/>
                                          </p:val>
                                        </p:tav>
                                      </p:tavLst>
                                    </p:anim>
                                    <p:anim calcmode="lin" valueType="num">
                                      <p:cBhvr additive="base">
                                        <p:cTn id="25" dur="2000" fill="hold"/>
                                        <p:tgtEl>
                                          <p:spTgt spid="17"/>
                                        </p:tgtEl>
                                        <p:attrNameLst>
                                          <p:attrName>ppt_y</p:attrName>
                                        </p:attrNameLst>
                                      </p:cBhvr>
                                      <p:tavLst>
                                        <p:tav tm="0">
                                          <p:val>
                                            <p:strVal val="1+#ppt_h/2"/>
                                          </p:val>
                                        </p:tav>
                                        <p:tav tm="100000">
                                          <p:val>
                                            <p:strVal val="#ppt_y"/>
                                          </p:val>
                                        </p:tav>
                                      </p:tavLst>
                                    </p:anim>
                                  </p:childTnLst>
                                </p:cTn>
                              </p:par>
                            </p:childTnLst>
                          </p:cTn>
                        </p:par>
                        <p:par>
                          <p:cTn id="26" fill="hold">
                            <p:stCondLst>
                              <p:cond delay="9000"/>
                            </p:stCondLst>
                            <p:childTnLst>
                              <p:par>
                                <p:cTn id="27" presetID="18" presetClass="entr" presetSubtype="12" fill="hold" grpId="0" nodeType="afterEffect">
                                  <p:stCondLst>
                                    <p:cond delay="0"/>
                                  </p:stCondLst>
                                  <p:childTnLst>
                                    <p:set>
                                      <p:cBhvr>
                                        <p:cTn id="28" dur="1" fill="hold">
                                          <p:stCondLst>
                                            <p:cond delay="0"/>
                                          </p:stCondLst>
                                        </p:cTn>
                                        <p:tgtEl>
                                          <p:spTgt spid="8193"/>
                                        </p:tgtEl>
                                        <p:attrNameLst>
                                          <p:attrName>style.visibility</p:attrName>
                                        </p:attrNameLst>
                                      </p:cBhvr>
                                      <p:to>
                                        <p:strVal val="visible"/>
                                      </p:to>
                                    </p:set>
                                    <p:animEffect transition="in" filter="strips(downLeft)">
                                      <p:cBhvr>
                                        <p:cTn id="29" dur="1000"/>
                                        <p:tgtEl>
                                          <p:spTgt spid="81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3" grpId="0"/>
      <p:bldP spid="8194"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11.Разное по отделу\Фон\фоны ВАЛЬС\0001-001-Rol-muzyki-v-pesakh-A_N_Ostrovskogo.jpg"/>
          <p:cNvPicPr>
            <a:picLocks noChangeAspect="1" noChangeArrowheads="1"/>
          </p:cNvPicPr>
          <p:nvPr/>
        </p:nvPicPr>
        <p:blipFill>
          <a:blip r:embed="rId2"/>
          <a:srcRect/>
          <a:stretch>
            <a:fillRect/>
          </a:stretch>
        </p:blipFill>
        <p:spPr bwMode="auto">
          <a:xfrm>
            <a:off x="0" y="0"/>
            <a:ext cx="9144000" cy="6857999"/>
          </a:xfrm>
          <a:prstGeom prst="rect">
            <a:avLst/>
          </a:prstGeom>
          <a:noFill/>
        </p:spPr>
      </p:pic>
      <p:sp>
        <p:nvSpPr>
          <p:cNvPr id="3" name="Прямоугольник 2"/>
          <p:cNvSpPr/>
          <p:nvPr/>
        </p:nvSpPr>
        <p:spPr>
          <a:xfrm>
            <a:off x="357158" y="500042"/>
            <a:ext cx="7929618" cy="1384995"/>
          </a:xfrm>
          <a:prstGeom prst="rect">
            <a:avLst/>
          </a:prstGeom>
          <a:effectLst>
            <a:innerShdw blurRad="63500" dist="50800" dir="8100000">
              <a:prstClr val="black">
                <a:alpha val="50000"/>
              </a:prstClr>
            </a:innerShdw>
          </a:effectLst>
        </p:spPr>
        <p:txBody>
          <a:bodyPr wrap="square">
            <a:spAutoFit/>
          </a:bodyPr>
          <a:lstStyle/>
          <a:p>
            <a:pPr lvl="0" algn="ctr"/>
            <a:r>
              <a:rPr lang="ru-RU" sz="2400" b="1" dirty="0" smtClean="0">
                <a:solidFill>
                  <a:schemeClr val="tx2">
                    <a:lumMod val="50000"/>
                  </a:schemeClr>
                </a:solidFill>
                <a:latin typeface="Times New Roman" pitchFamily="18" charset="0"/>
                <a:cs typeface="Times New Roman" pitchFamily="18" charset="0"/>
              </a:rPr>
              <a:t> Уважаемые читатели! </a:t>
            </a:r>
          </a:p>
          <a:p>
            <a:pPr lvl="0" algn="ctr"/>
            <a:r>
              <a:rPr lang="ru-RU" sz="2400" b="1" dirty="0" smtClean="0">
                <a:solidFill>
                  <a:schemeClr val="tx2">
                    <a:lumMod val="50000"/>
                  </a:schemeClr>
                </a:solidFill>
                <a:latin typeface="Times New Roman" pitchFamily="18" charset="0"/>
                <a:cs typeface="Times New Roman" pitchFamily="18" charset="0"/>
              </a:rPr>
              <a:t>Предлагаем вашему вниманию виртуальную выставку</a:t>
            </a:r>
          </a:p>
          <a:p>
            <a:pPr lvl="0" algn="ctr"/>
            <a:r>
              <a:rPr lang="ru-RU" sz="3200" b="1" i="1" dirty="0" smtClean="0">
                <a:solidFill>
                  <a:srgbClr val="C00000"/>
                </a:solidFill>
                <a:latin typeface="a_Romanus" pitchFamily="82" charset="-52"/>
                <a:cs typeface="Times New Roman" pitchFamily="18" charset="0"/>
              </a:rPr>
              <a:t> </a:t>
            </a:r>
            <a:r>
              <a:rPr lang="ru-RU" sz="3600" b="1" dirty="0" smtClean="0">
                <a:solidFill>
                  <a:srgbClr val="C00000"/>
                </a:solidFill>
                <a:latin typeface="a_Romanus" pitchFamily="82" charset="-52"/>
                <a:cs typeface="Times New Roman" pitchFamily="18" charset="0"/>
              </a:rPr>
              <a:t>«Приглашение к вальсу»</a:t>
            </a:r>
          </a:p>
        </p:txBody>
      </p:sp>
      <p:sp>
        <p:nvSpPr>
          <p:cNvPr id="4" name="Прямоугольник 3"/>
          <p:cNvSpPr/>
          <p:nvPr/>
        </p:nvSpPr>
        <p:spPr>
          <a:xfrm>
            <a:off x="785786" y="2000240"/>
            <a:ext cx="7643866" cy="1520929"/>
          </a:xfrm>
          <a:prstGeom prst="rect">
            <a:avLst/>
          </a:prstGeom>
        </p:spPr>
        <p:txBody>
          <a:bodyPr wrap="square">
            <a:spAutoFit/>
          </a:bodyPr>
          <a:lstStyle/>
          <a:p>
            <a:pPr>
              <a:lnSpc>
                <a:spcPts val="1300"/>
              </a:lnSpc>
            </a:pPr>
            <a:r>
              <a:rPr lang="ru-RU" sz="1600" b="1" dirty="0" smtClean="0">
                <a:solidFill>
                  <a:schemeClr val="tx2">
                    <a:lumMod val="50000"/>
                  </a:schemeClr>
                </a:solidFill>
                <a:latin typeface="FlowerC" pitchFamily="18" charset="0"/>
                <a:cs typeface="Times New Roman" pitchFamily="18" charset="0"/>
              </a:rPr>
              <a:t>                 </a:t>
            </a:r>
            <a:r>
              <a:rPr lang="ru-RU" sz="1600" b="1" dirty="0" smtClean="0">
                <a:solidFill>
                  <a:schemeClr val="tx2">
                    <a:lumMod val="50000"/>
                  </a:schemeClr>
                </a:solidFill>
                <a:latin typeface="Times New Roman" pitchFamily="18" charset="0"/>
                <a:cs typeface="Times New Roman" pitchFamily="18" charset="0"/>
              </a:rPr>
              <a:t>Разделы выставки:</a:t>
            </a:r>
            <a:endParaRPr lang="ru-RU" sz="1600" dirty="0" smtClean="0">
              <a:solidFill>
                <a:schemeClr val="tx2">
                  <a:lumMod val="50000"/>
                </a:schemeClr>
              </a:solidFill>
              <a:latin typeface="FlowerC" pitchFamily="18" charset="0"/>
            </a:endParaRPr>
          </a:p>
          <a:p>
            <a:pPr lvl="0"/>
            <a:r>
              <a:rPr lang="ru-RU" sz="1600" b="1" dirty="0" smtClean="0">
                <a:solidFill>
                  <a:schemeClr val="tx2">
                    <a:lumMod val="50000"/>
                  </a:schemeClr>
                </a:solidFill>
                <a:latin typeface="FlowerC" pitchFamily="18" charset="0"/>
              </a:rPr>
              <a:t>                     </a:t>
            </a:r>
            <a:r>
              <a:rPr lang="ru-RU" sz="1600" b="1" dirty="0" smtClean="0">
                <a:solidFill>
                  <a:schemeClr val="tx2">
                    <a:lumMod val="50000"/>
                  </a:schemeClr>
                </a:solidFill>
                <a:latin typeface="Times New Roman" pitchFamily="18" charset="0"/>
                <a:cs typeface="Times New Roman" pitchFamily="18" charset="0"/>
                <a:hlinkClick r:id="rId3" action="ppaction://hlinksldjump"/>
              </a:rPr>
              <a:t>1. Из истории вальса.</a:t>
            </a:r>
            <a:endParaRPr lang="ru-RU" sz="1600" dirty="0" smtClean="0">
              <a:solidFill>
                <a:schemeClr val="tx2">
                  <a:lumMod val="50000"/>
                </a:schemeClr>
              </a:solidFill>
              <a:latin typeface="Times New Roman" pitchFamily="18" charset="0"/>
              <a:cs typeface="Times New Roman" pitchFamily="18" charset="0"/>
            </a:endParaRPr>
          </a:p>
          <a:p>
            <a:pPr lvl="0"/>
            <a:r>
              <a:rPr lang="ru-RU" sz="1600" b="1" dirty="0" smtClean="0">
                <a:solidFill>
                  <a:schemeClr val="tx2">
                    <a:lumMod val="50000"/>
                  </a:schemeClr>
                </a:solidFill>
                <a:latin typeface="Times New Roman" pitchFamily="18" charset="0"/>
                <a:cs typeface="Times New Roman" pitchFamily="18" charset="0"/>
              </a:rPr>
              <a:t>                                     </a:t>
            </a:r>
            <a:r>
              <a:rPr lang="ru-RU" sz="1600" b="1" dirty="0" smtClean="0">
                <a:solidFill>
                  <a:schemeClr val="tx2">
                    <a:lumMod val="50000"/>
                  </a:schemeClr>
                </a:solidFill>
                <a:latin typeface="Times New Roman" pitchFamily="18" charset="0"/>
                <a:cs typeface="Times New Roman" pitchFamily="18" charset="0"/>
                <a:hlinkClick r:id="rId4" action="ppaction://hlinksldjump"/>
              </a:rPr>
              <a:t>2. Король вальса – И. Штраус.</a:t>
            </a:r>
            <a:endParaRPr lang="ru-RU" sz="1600" dirty="0" smtClean="0">
              <a:solidFill>
                <a:schemeClr val="tx2">
                  <a:lumMod val="50000"/>
                </a:schemeClr>
              </a:solidFill>
              <a:latin typeface="Times New Roman" pitchFamily="18" charset="0"/>
              <a:cs typeface="Times New Roman" pitchFamily="18" charset="0"/>
            </a:endParaRPr>
          </a:p>
          <a:p>
            <a:pPr lvl="0"/>
            <a:r>
              <a:rPr lang="ru-RU" sz="1600" b="1" dirty="0" smtClean="0">
                <a:solidFill>
                  <a:schemeClr val="tx2">
                    <a:lumMod val="50000"/>
                  </a:schemeClr>
                </a:solidFill>
                <a:latin typeface="Times New Roman" pitchFamily="18" charset="0"/>
                <a:cs typeface="Times New Roman" pitchFamily="18" charset="0"/>
              </a:rPr>
              <a:t>                                     </a:t>
            </a:r>
            <a:r>
              <a:rPr lang="ru-RU" sz="1600" b="1" dirty="0" smtClean="0">
                <a:solidFill>
                  <a:schemeClr val="tx2">
                    <a:lumMod val="50000"/>
                  </a:schemeClr>
                </a:solidFill>
                <a:latin typeface="Times New Roman" pitchFamily="18" charset="0"/>
                <a:cs typeface="Times New Roman" pitchFamily="18" charset="0"/>
                <a:hlinkClick r:id="rId5" action="ppaction://hlinksldjump"/>
              </a:rPr>
              <a:t>3. Вальсы-посвящения.</a:t>
            </a:r>
            <a:endParaRPr lang="ru-RU" sz="1600" dirty="0" smtClean="0">
              <a:solidFill>
                <a:schemeClr val="tx2">
                  <a:lumMod val="50000"/>
                </a:schemeClr>
              </a:solidFill>
              <a:latin typeface="Times New Roman" pitchFamily="18" charset="0"/>
              <a:cs typeface="Times New Roman" pitchFamily="18" charset="0"/>
            </a:endParaRPr>
          </a:p>
          <a:p>
            <a:pPr lvl="0"/>
            <a:r>
              <a:rPr lang="ru-RU" sz="1600" b="1" dirty="0" smtClean="0">
                <a:solidFill>
                  <a:schemeClr val="tx2">
                    <a:lumMod val="50000"/>
                  </a:schemeClr>
                </a:solidFill>
                <a:latin typeface="Times New Roman" pitchFamily="18" charset="0"/>
                <a:cs typeface="Times New Roman" pitchFamily="18" charset="0"/>
              </a:rPr>
              <a:t>                                     </a:t>
            </a:r>
            <a:r>
              <a:rPr lang="ru-RU" sz="1600" b="1" dirty="0" smtClean="0">
                <a:solidFill>
                  <a:schemeClr val="tx2">
                    <a:lumMod val="50000"/>
                  </a:schemeClr>
                </a:solidFill>
                <a:latin typeface="Times New Roman" pitchFamily="18" charset="0"/>
                <a:cs typeface="Times New Roman" pitchFamily="18" charset="0"/>
                <a:hlinkClick r:id="rId6" action="ppaction://hlinksldjump"/>
              </a:rPr>
              <a:t>4. Старинные вальсы.</a:t>
            </a:r>
            <a:endParaRPr lang="ru-RU" sz="1600" dirty="0" smtClean="0">
              <a:solidFill>
                <a:schemeClr val="tx2">
                  <a:lumMod val="50000"/>
                </a:schemeClr>
              </a:solidFill>
              <a:latin typeface="Times New Roman" pitchFamily="18" charset="0"/>
              <a:cs typeface="Times New Roman" pitchFamily="18" charset="0"/>
            </a:endParaRPr>
          </a:p>
          <a:p>
            <a:pPr lvl="0"/>
            <a:r>
              <a:rPr lang="ru-RU" sz="1600" b="1" dirty="0" smtClean="0">
                <a:solidFill>
                  <a:schemeClr val="tx2">
                    <a:lumMod val="50000"/>
                  </a:schemeClr>
                </a:solidFill>
                <a:latin typeface="Times New Roman" pitchFamily="18" charset="0"/>
                <a:cs typeface="Times New Roman" pitchFamily="18" charset="0"/>
              </a:rPr>
              <a:t>                                     </a:t>
            </a:r>
            <a:r>
              <a:rPr lang="ru-RU" sz="1600" b="1" dirty="0" smtClean="0">
                <a:solidFill>
                  <a:schemeClr val="tx2">
                    <a:lumMod val="50000"/>
                  </a:schemeClr>
                </a:solidFill>
                <a:latin typeface="Times New Roman" pitchFamily="18" charset="0"/>
                <a:cs typeface="Times New Roman" pitchFamily="18" charset="0"/>
                <a:hlinkClick r:id="rId7" action="ppaction://hlinksldjump"/>
              </a:rPr>
              <a:t>5. Вальсы по мотивам художественных произведений</a:t>
            </a:r>
            <a:r>
              <a:rPr lang="ru-RU" b="1" dirty="0" smtClean="0">
                <a:solidFill>
                  <a:srgbClr val="002060"/>
                </a:solidFill>
                <a:latin typeface="FlowerC" pitchFamily="18" charset="0"/>
                <a:hlinkClick r:id="rId7" action="ppaction://hlinksldjump"/>
              </a:rPr>
              <a:t>.</a:t>
            </a:r>
            <a:endParaRPr lang="ru-RU" dirty="0">
              <a:solidFill>
                <a:srgbClr val="002060"/>
              </a:solidFill>
              <a:latin typeface="FlowerC" pitchFamily="18" charset="0"/>
            </a:endParaRPr>
          </a:p>
        </p:txBody>
      </p:sp>
      <p:sp>
        <p:nvSpPr>
          <p:cNvPr id="5" name="Овал 4"/>
          <p:cNvSpPr/>
          <p:nvPr/>
        </p:nvSpPr>
        <p:spPr>
          <a:xfrm>
            <a:off x="1428728" y="3714752"/>
            <a:ext cx="6143668" cy="2643206"/>
          </a:xfrm>
          <a:prstGeom prst="ellipse">
            <a:avLst/>
          </a:prstGeom>
          <a:solidFill>
            <a:schemeClr val="bg1"/>
          </a:solidFill>
          <a:ln>
            <a:solidFill>
              <a:schemeClr val="bg1"/>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ts val="2000"/>
              </a:lnSpc>
            </a:pPr>
            <a:r>
              <a:rPr lang="ru-RU" sz="1400" b="1" dirty="0" smtClean="0">
                <a:solidFill>
                  <a:srgbClr val="C00000"/>
                </a:solidFill>
                <a:latin typeface="FlowerC" pitchFamily="18" charset="0"/>
                <a:cs typeface="Narkisim" pitchFamily="34" charset="-79"/>
              </a:rPr>
              <a:t>Вальс! Есть ли танец удивительней? Танец, обаянию которого уже два века покоряется весь мир. Он царствует и сегодня.</a:t>
            </a:r>
            <a:br>
              <a:rPr lang="ru-RU" sz="1400" b="1" dirty="0" smtClean="0">
                <a:solidFill>
                  <a:srgbClr val="C00000"/>
                </a:solidFill>
                <a:latin typeface="FlowerC" pitchFamily="18" charset="0"/>
                <a:cs typeface="Narkisim" pitchFamily="34" charset="-79"/>
              </a:rPr>
            </a:br>
            <a:r>
              <a:rPr lang="ru-RU" sz="1400" b="1" dirty="0" smtClean="0">
                <a:solidFill>
                  <a:srgbClr val="C00000"/>
                </a:solidFill>
                <a:latin typeface="FlowerC" pitchFamily="18" charset="0"/>
                <a:cs typeface="Narkisim" pitchFamily="34" charset="-79"/>
              </a:rPr>
              <a:t>Вальс всюду: в музыке “серьезной” и “легкой”, в опере и оперетте, в симфонии, инструментальном произведении, в балете и в песне. Виртуальная выставка поможет узнать вам много интересного об этом  танце.</a:t>
            </a:r>
            <a:endParaRPr lang="ru-RU" sz="1400" b="1" dirty="0">
              <a:solidFill>
                <a:srgbClr val="C00000"/>
              </a:solidFill>
              <a:latin typeface="FlowerC" pitchFamily="18" charset="0"/>
              <a:cs typeface="Narkisim" pitchFamily="34" charset="-79"/>
            </a:endParaRPr>
          </a:p>
        </p:txBody>
      </p:sp>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11.Разное по отделу\фоны для презентаций\820eb573269e.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3075" name="Picture 3" descr="C:\Documents and Settings\Кармазина.TBC\Рабочий стол\горе от ума 2\91546436_JohnsonPirouette18x24.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346807">
            <a:off x="6999588" y="586132"/>
            <a:ext cx="1933408" cy="1522839"/>
          </a:xfrm>
          <a:prstGeom prst="rect">
            <a:avLst/>
          </a:prstGeom>
          <a:ln>
            <a:noFill/>
          </a:ln>
          <a:effectLst>
            <a:softEdge rad="112500"/>
          </a:effectLst>
        </p:spPr>
      </p:pic>
      <p:pic>
        <p:nvPicPr>
          <p:cNvPr id="3076" name="Picture 4" descr="C:\Documents and Settings\Кармазина.TBC\Рабочий стол\Новая папка\Prokofiev2_000.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7158" y="285728"/>
            <a:ext cx="1500198" cy="195284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3077" name="Picture 5" descr="C:\Documents and Settings\Кармазина.TBC\Рабочий стол\Новая папка\167-15-1.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21167506">
            <a:off x="4159883" y="3461653"/>
            <a:ext cx="1826398" cy="2655546"/>
          </a:xfrm>
          <a:prstGeom prst="rect">
            <a:avLst/>
          </a:prstGeom>
          <a:ln>
            <a:noFill/>
          </a:ln>
          <a:effectLst>
            <a:softEdge rad="112500"/>
          </a:effectLst>
        </p:spPr>
      </p:pic>
      <p:sp>
        <p:nvSpPr>
          <p:cNvPr id="7" name="Скругленный прямоугольник 6"/>
          <p:cNvSpPr/>
          <p:nvPr/>
        </p:nvSpPr>
        <p:spPr>
          <a:xfrm>
            <a:off x="2143108" y="357166"/>
            <a:ext cx="4857784" cy="2928958"/>
          </a:xfrm>
          <a:prstGeom prst="roundRect">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78" name="Rectangle 6"/>
          <p:cNvSpPr>
            <a:spLocks noChangeArrowheads="1"/>
          </p:cNvSpPr>
          <p:nvPr/>
        </p:nvSpPr>
        <p:spPr bwMode="auto">
          <a:xfrm rot="10800000" flipV="1">
            <a:off x="2284892" y="445675"/>
            <a:ext cx="4716000" cy="313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accent2">
                    <a:lumMod val="75000"/>
                  </a:schemeClr>
                </a:solidFill>
                <a:effectLst/>
                <a:latin typeface="FlowerC" pitchFamily="18" charset="0"/>
                <a:ea typeface="Times New Roman" pitchFamily="18" charset="0"/>
              </a:rPr>
              <a:t>       Над оперой </a:t>
            </a:r>
            <a:r>
              <a:rPr kumimoji="0" lang="ru-RU" sz="1200" b="1" i="0" u="none" strike="noStrike" cap="none" normalizeH="0" baseline="0" dirty="0" smtClean="0">
                <a:ln>
                  <a:noFill/>
                </a:ln>
                <a:solidFill>
                  <a:srgbClr val="FF0000"/>
                </a:solidFill>
                <a:effectLst/>
                <a:latin typeface="FlowerC" pitchFamily="18" charset="0"/>
                <a:ea typeface="Times New Roman" pitchFamily="18" charset="0"/>
              </a:rPr>
              <a:t>«Война и мир» С.Прокофьев </a:t>
            </a:r>
            <a:r>
              <a:rPr kumimoji="0" lang="ru-RU" sz="1200" b="1" i="0" u="none" strike="noStrike" cap="none" normalizeH="0" baseline="0" dirty="0" smtClean="0">
                <a:ln>
                  <a:noFill/>
                </a:ln>
                <a:solidFill>
                  <a:schemeClr val="accent2">
                    <a:lumMod val="75000"/>
                  </a:schemeClr>
                </a:solidFill>
                <a:effectLst/>
                <a:latin typeface="FlowerC" pitchFamily="18" charset="0"/>
                <a:ea typeface="Times New Roman" pitchFamily="18" charset="0"/>
              </a:rPr>
              <a:t>работал более десяти лет. Как все события романа–эпопеи Л.Н. Толстого уложить в традиционный трехчасовой оперный спектакль? Как из огромного материала извлечь ту одну сотую часть, которая составит главный сюжетный стержень.  Прокофьев справился с этой задачей.  Он сконцентрировал внимание на взаимоотношениях Наташи и князя Андрея, уделил много внимания Пьеру. Остальных введенных в оперу героев показал эпизодически.</a:t>
            </a:r>
            <a:endParaRPr kumimoji="0" lang="ru-RU" sz="1200" b="1" i="0" u="none" strike="noStrike" cap="none" normalizeH="0" baseline="0" dirty="0" smtClean="0">
              <a:ln>
                <a:noFill/>
              </a:ln>
              <a:solidFill>
                <a:schemeClr val="accent2">
                  <a:lumMod val="75000"/>
                </a:schemeClr>
              </a:solidFill>
              <a:effectLst/>
              <a:latin typeface="FlowerC"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accent2">
                    <a:lumMod val="75000"/>
                  </a:schemeClr>
                </a:solidFill>
                <a:effectLst/>
                <a:latin typeface="FlowerC" pitchFamily="18" charset="0"/>
                <a:ea typeface="Times New Roman" pitchFamily="18" charset="0"/>
              </a:rPr>
              <a:t>      Центральный эпизод второй картины – чудесный лирический вальс, поэтичный и одухотворенный. В нем вся гамма чувств Наташи: ее робость и волнение, радостная надежда и нерешительность. Вальс является завязкой всей композиции оперы. Именно в вальсе зарождаются глубокие чувства. </a:t>
            </a:r>
            <a:endParaRPr kumimoji="0" lang="ru-RU" sz="1200" b="1" i="0" u="none" strike="noStrike" cap="none" normalizeH="0" baseline="0" dirty="0" smtClean="0">
              <a:ln>
                <a:noFill/>
              </a:ln>
              <a:solidFill>
                <a:schemeClr val="accent2">
                  <a:lumMod val="75000"/>
                </a:schemeClr>
              </a:solidFill>
              <a:effectLst/>
              <a:latin typeface="FlowerC"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pic>
        <p:nvPicPr>
          <p:cNvPr id="3079" name="Picture 7" descr="C:\Documents and Settings\Кармазина.TBC\Рабочий стол\Новая папка\1207.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85720" y="2786058"/>
            <a:ext cx="1290858" cy="1928724"/>
          </a:xfrm>
          <a:prstGeom prst="rect">
            <a:avLst/>
          </a:prstGeom>
          <a:noFill/>
          <a:ln>
            <a:solidFill>
              <a:schemeClr val="bg2">
                <a:lumMod val="10000"/>
              </a:schemeClr>
            </a:solidFill>
          </a:ln>
          <a:effectLst>
            <a:innerShdw blurRad="63500" dist="50800" dir="18900000">
              <a:prstClr val="black">
                <a:alpha val="50000"/>
              </a:prstClr>
            </a:innerShdw>
          </a:effectLst>
        </p:spPr>
      </p:pic>
      <p:sp>
        <p:nvSpPr>
          <p:cNvPr id="10" name="Прямоугольник 9"/>
          <p:cNvSpPr/>
          <p:nvPr/>
        </p:nvSpPr>
        <p:spPr>
          <a:xfrm>
            <a:off x="214282" y="2357430"/>
            <a:ext cx="1714512" cy="276999"/>
          </a:xfrm>
          <a:prstGeom prst="rect">
            <a:avLst/>
          </a:prstGeom>
        </p:spPr>
        <p:txBody>
          <a:bodyPr wrap="square">
            <a:spAutoFit/>
          </a:bodyPr>
          <a:lstStyle/>
          <a:p>
            <a:pPr algn="ctr"/>
            <a:r>
              <a:rPr lang="ru-RU" sz="1200" b="1" dirty="0" smtClean="0">
                <a:latin typeface="Times New Roman" pitchFamily="18" charset="0"/>
                <a:cs typeface="Times New Roman" pitchFamily="18" charset="0"/>
              </a:rPr>
              <a:t>С.С.Прокофьев</a:t>
            </a:r>
            <a:endParaRPr lang="ru-RU" sz="1200" b="1" dirty="0">
              <a:latin typeface="Times New Roman" pitchFamily="18" charset="0"/>
              <a:cs typeface="Times New Roman" pitchFamily="18" charset="0"/>
            </a:endParaRPr>
          </a:p>
        </p:txBody>
      </p:sp>
      <p:pic>
        <p:nvPicPr>
          <p:cNvPr id="4099" name="Picture 3" descr="O:\Кармазина Л.И\4.jpg"/>
          <p:cNvPicPr>
            <a:picLocks noGrp="1" noChangeAspect="1" noChangeArrowheads="1"/>
          </p:cNvPicPr>
          <p:nvPr>
            <p:ph sz="half" idx="4294967295"/>
          </p:nvPr>
        </p:nvPicPr>
        <p:blipFill>
          <a:blip r:embed="rId7" cstate="email">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rot="182575">
            <a:off x="7400420" y="2243914"/>
            <a:ext cx="1149348" cy="1625679"/>
          </a:xfrm>
          <a:prstGeom prst="rect">
            <a:avLst/>
          </a:prstGeom>
          <a:noFill/>
          <a:ln>
            <a:solidFill>
              <a:schemeClr val="tx2">
                <a:lumMod val="50000"/>
              </a:schemeClr>
            </a:solidFill>
          </a:ln>
        </p:spPr>
      </p:pic>
      <p:pic>
        <p:nvPicPr>
          <p:cNvPr id="4100" name="Picture 4" descr="O:\Кармазина Л.И\5.jpg"/>
          <p:cNvPicPr>
            <a:picLocks noGrp="1" noChangeAspect="1" noChangeArrowheads="1"/>
          </p:cNvPicPr>
          <p:nvPr>
            <p:ph sz="half" idx="4294967295"/>
          </p:nvPr>
        </p:nvPicPr>
        <p:blipFill>
          <a:blip r:embed="rId8" cstate="email">
            <a:duotone>
              <a:prstClr val="black"/>
              <a:schemeClr val="accent6">
                <a:tint val="45000"/>
                <a:satMod val="400000"/>
              </a:schemeClr>
            </a:duotone>
            <a:extLst>
              <a:ext uri="{28A0092B-C50C-407E-A947-70E740481C1C}">
                <a14:useLocalDpi xmlns:a14="http://schemas.microsoft.com/office/drawing/2010/main"/>
              </a:ext>
            </a:extLst>
          </a:blip>
          <a:srcRect/>
          <a:stretch>
            <a:fillRect/>
          </a:stretch>
        </p:blipFill>
        <p:spPr bwMode="auto">
          <a:xfrm>
            <a:off x="2071670" y="3786190"/>
            <a:ext cx="1428750" cy="1984375"/>
          </a:xfrm>
          <a:prstGeom prst="rect">
            <a:avLst/>
          </a:prstGeom>
          <a:noFill/>
          <a:ln>
            <a:solidFill>
              <a:schemeClr val="bg2">
                <a:lumMod val="25000"/>
              </a:schemeClr>
            </a:solidFill>
          </a:ln>
        </p:spPr>
      </p:pic>
      <p:sp>
        <p:nvSpPr>
          <p:cNvPr id="7169" name="Rectangle 1"/>
          <p:cNvSpPr>
            <a:spLocks noChangeArrowheads="1"/>
          </p:cNvSpPr>
          <p:nvPr/>
        </p:nvSpPr>
        <p:spPr bwMode="auto">
          <a:xfrm>
            <a:off x="214282" y="4857760"/>
            <a:ext cx="1643074"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ru-RU" sz="900" b="1" i="0" u="none" strike="noStrike" cap="none" normalizeH="0" baseline="0" dirty="0" smtClean="0">
                <a:ln>
                  <a:noFill/>
                </a:ln>
                <a:solidFill>
                  <a:schemeClr val="tx2">
                    <a:lumMod val="50000"/>
                  </a:schemeClr>
                </a:solidFill>
                <a:effectLst/>
                <a:latin typeface="Times New Roman" pitchFamily="18" charset="0"/>
                <a:ea typeface="Calibri" pitchFamily="34" charset="0"/>
                <a:cs typeface="Times New Roman" pitchFamily="18" charset="0"/>
              </a:rPr>
              <a:t>    </a:t>
            </a:r>
            <a:r>
              <a:rPr kumimoji="0" lang="ru-RU" sz="900" b="1" i="0" u="none" strike="noStrike" cap="none" normalizeH="0" baseline="0" dirty="0" err="1" smtClean="0">
                <a:ln>
                  <a:noFill/>
                </a:ln>
                <a:solidFill>
                  <a:schemeClr val="tx2">
                    <a:lumMod val="50000"/>
                  </a:schemeClr>
                </a:solidFill>
                <a:effectLst/>
                <a:latin typeface="Times New Roman" pitchFamily="18" charset="0"/>
                <a:ea typeface="Calibri" pitchFamily="34" charset="0"/>
                <a:cs typeface="Times New Roman" pitchFamily="18" charset="0"/>
              </a:rPr>
              <a:t>Вишневицкий</a:t>
            </a:r>
            <a:r>
              <a:rPr kumimoji="0" lang="ru-RU" sz="900" b="1" i="0" u="none" strike="noStrike" cap="none" normalizeH="0" baseline="0" dirty="0" smtClean="0">
                <a:ln>
                  <a:noFill/>
                </a:ln>
                <a:solidFill>
                  <a:schemeClr val="tx2">
                    <a:lumMod val="50000"/>
                  </a:schemeClr>
                </a:solidFill>
                <a:effectLst/>
                <a:latin typeface="Times New Roman" pitchFamily="18" charset="0"/>
                <a:ea typeface="Calibri" pitchFamily="34" charset="0"/>
                <a:cs typeface="Times New Roman" pitchFamily="18" charset="0"/>
              </a:rPr>
              <a:t>, И.Г. Сергей Прокофьев / Игорь </a:t>
            </a:r>
            <a:r>
              <a:rPr kumimoji="0" lang="ru-RU" sz="900" b="1" i="0" u="none" strike="noStrike" cap="none" normalizeH="0" baseline="0" dirty="0" err="1" smtClean="0">
                <a:ln>
                  <a:noFill/>
                </a:ln>
                <a:solidFill>
                  <a:schemeClr val="tx2">
                    <a:lumMod val="50000"/>
                  </a:schemeClr>
                </a:solidFill>
                <a:effectLst/>
                <a:latin typeface="Times New Roman" pitchFamily="18" charset="0"/>
                <a:ea typeface="Calibri" pitchFamily="34" charset="0"/>
                <a:cs typeface="Times New Roman" pitchFamily="18" charset="0"/>
              </a:rPr>
              <a:t>Вишневицкий</a:t>
            </a:r>
            <a:r>
              <a:rPr kumimoji="0" lang="ru-RU" sz="900" b="1" i="0" u="none" strike="noStrike" cap="none" normalizeH="0" baseline="0" dirty="0" smtClean="0">
                <a:ln>
                  <a:noFill/>
                </a:ln>
                <a:solidFill>
                  <a:schemeClr val="tx2">
                    <a:lumMod val="50000"/>
                  </a:schemeClr>
                </a:solidFill>
                <a:effectLst/>
                <a:latin typeface="Times New Roman" pitchFamily="18" charset="0"/>
                <a:ea typeface="Calibri" pitchFamily="34" charset="0"/>
                <a:cs typeface="Times New Roman" pitchFamily="18" charset="0"/>
              </a:rPr>
              <a:t>. – М. : Молодая гвардия, 2009. – 703с.  –  (Жизнь замечательных людей).</a:t>
            </a:r>
            <a:endParaRPr kumimoji="0" lang="ru-RU" sz="900" b="1" i="0" u="none" strike="noStrike" cap="none" normalizeH="0" baseline="0" dirty="0" smtClean="0">
              <a:ln>
                <a:noFill/>
              </a:ln>
              <a:solidFill>
                <a:schemeClr val="tx2">
                  <a:lumMod val="50000"/>
                </a:schemeClr>
              </a:solidFill>
              <a:effectLst/>
              <a:latin typeface="Arial" pitchFamily="34" charset="0"/>
            </a:endParaRPr>
          </a:p>
        </p:txBody>
      </p:sp>
      <p:sp>
        <p:nvSpPr>
          <p:cNvPr id="7171" name="Rectangle 3"/>
          <p:cNvSpPr>
            <a:spLocks noChangeArrowheads="1"/>
          </p:cNvSpPr>
          <p:nvPr/>
        </p:nvSpPr>
        <p:spPr bwMode="auto">
          <a:xfrm>
            <a:off x="6786578" y="4071943"/>
            <a:ext cx="2214578"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ru-RU" sz="900" b="1" i="0" u="none" strike="noStrike" cap="none" normalizeH="0" baseline="0" dirty="0" smtClean="0">
                <a:ln>
                  <a:noFill/>
                </a:ln>
                <a:solidFill>
                  <a:schemeClr val="tx2">
                    <a:lumMod val="50000"/>
                  </a:schemeClr>
                </a:solidFill>
                <a:effectLst/>
                <a:latin typeface="Times New Roman" pitchFamily="18" charset="0"/>
                <a:ea typeface="Calibri" pitchFamily="34" charset="0"/>
                <a:cs typeface="Times New Roman" pitchFamily="18" charset="0"/>
              </a:rPr>
              <a:t>      Популярные вальсы  русских и советских композиторов [Ноты] : для фортепиано / [ред. С. Мовчан]. -  М. : Музыка, 1990. – 95с.</a:t>
            </a:r>
            <a:endParaRPr kumimoji="0" lang="ru-RU" sz="900" b="1" i="0" u="none" strike="noStrike" cap="none" normalizeH="0" baseline="0" dirty="0" smtClean="0">
              <a:ln>
                <a:noFill/>
              </a:ln>
              <a:solidFill>
                <a:schemeClr val="tx2">
                  <a:lumMod val="50000"/>
                </a:schemeClr>
              </a:solidFill>
              <a:effectLst/>
              <a:latin typeface="Arial" pitchFamily="34" charset="0"/>
            </a:endParaRPr>
          </a:p>
        </p:txBody>
      </p:sp>
      <p:pic>
        <p:nvPicPr>
          <p:cNvPr id="15" name="Рисунок 14" descr="э.jp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572264" y="4857760"/>
            <a:ext cx="1108130" cy="135732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6" name="Прямоугольник 15"/>
          <p:cNvSpPr/>
          <p:nvPr/>
        </p:nvSpPr>
        <p:spPr>
          <a:xfrm>
            <a:off x="7715272" y="5000636"/>
            <a:ext cx="1214446" cy="923330"/>
          </a:xfrm>
          <a:prstGeom prst="rect">
            <a:avLst/>
          </a:prstGeom>
        </p:spPr>
        <p:txBody>
          <a:bodyPr wrap="square">
            <a:spAutoFit/>
          </a:bodyPr>
          <a:lstStyle/>
          <a:p>
            <a:pPr algn="ctr"/>
            <a:r>
              <a:rPr lang="ru-RU" sz="900" b="1" dirty="0" smtClean="0">
                <a:solidFill>
                  <a:schemeClr val="tx2">
                    <a:lumMod val="50000"/>
                  </a:schemeClr>
                </a:solidFill>
                <a:latin typeface="Times New Roman" pitchFamily="18" charset="0"/>
                <a:cs typeface="Times New Roman" pitchFamily="18" charset="0"/>
              </a:rPr>
              <a:t>Полякова, Л. «Война и мир» С.С. Прокофьева / Л. Полякова. – М. : </a:t>
            </a:r>
            <a:r>
              <a:rPr lang="ru-RU" sz="900" b="1" dirty="0" err="1" smtClean="0">
                <a:solidFill>
                  <a:schemeClr val="tx2">
                    <a:lumMod val="50000"/>
                  </a:schemeClr>
                </a:solidFill>
                <a:latin typeface="Times New Roman" pitchFamily="18" charset="0"/>
                <a:cs typeface="Times New Roman" pitchFamily="18" charset="0"/>
              </a:rPr>
              <a:t>Госмузиздат</a:t>
            </a:r>
            <a:r>
              <a:rPr lang="ru-RU" sz="900" b="1" dirty="0" smtClean="0">
                <a:solidFill>
                  <a:schemeClr val="tx2">
                    <a:lumMod val="50000"/>
                  </a:schemeClr>
                </a:solidFill>
                <a:latin typeface="Times New Roman" pitchFamily="18" charset="0"/>
                <a:cs typeface="Times New Roman" pitchFamily="18" charset="0"/>
              </a:rPr>
              <a:t>, 1960. – 142 с. : ил. </a:t>
            </a:r>
            <a:endParaRPr lang="ru-RU" sz="900" b="1" dirty="0">
              <a:solidFill>
                <a:schemeClr val="tx2">
                  <a:lumMod val="50000"/>
                </a:schemeClr>
              </a:solidFill>
              <a:latin typeface="Times New Roman" pitchFamily="18" charset="0"/>
              <a:cs typeface="Times New Roman" pitchFamily="18" charset="0"/>
            </a:endParaRPr>
          </a:p>
        </p:txBody>
      </p:sp>
      <p:sp>
        <p:nvSpPr>
          <p:cNvPr id="17" name="Прямоугольник 16"/>
          <p:cNvSpPr/>
          <p:nvPr/>
        </p:nvSpPr>
        <p:spPr>
          <a:xfrm>
            <a:off x="1643042" y="5857892"/>
            <a:ext cx="2571768" cy="507831"/>
          </a:xfrm>
          <a:prstGeom prst="rect">
            <a:avLst/>
          </a:prstGeom>
        </p:spPr>
        <p:txBody>
          <a:bodyPr wrap="square">
            <a:spAutoFit/>
          </a:bodyPr>
          <a:lstStyle/>
          <a:p>
            <a:r>
              <a:rPr lang="ru-RU" sz="900" b="1" dirty="0" smtClean="0">
                <a:solidFill>
                  <a:schemeClr val="tx2">
                    <a:lumMod val="50000"/>
                  </a:schemeClr>
                </a:solidFill>
                <a:latin typeface="Times New Roman" pitchFamily="18" charset="0"/>
                <a:cs typeface="Times New Roman" pitchFamily="18" charset="0"/>
              </a:rPr>
              <a:t>     Прокофьев, С. Популярные пьесы [Ноты] /  сост. К.Сорокин.  –  М. : Советский  композитор, 1970. – 82с. -  (Музыка отдыха).</a:t>
            </a:r>
            <a:endParaRPr lang="ru-RU" sz="900" b="1" dirty="0">
              <a:solidFill>
                <a:schemeClr val="tx2">
                  <a:lumMod val="50000"/>
                </a:schemeClr>
              </a:solidFill>
              <a:latin typeface="Times New Roman" pitchFamily="18" charset="0"/>
              <a:cs typeface="Times New Roman" pitchFamily="18" charset="0"/>
            </a:endParaRPr>
          </a:p>
        </p:txBody>
      </p:sp>
      <p:sp>
        <p:nvSpPr>
          <p:cNvPr id="19" name="Прямоугольник 18"/>
          <p:cNvSpPr/>
          <p:nvPr/>
        </p:nvSpPr>
        <p:spPr>
          <a:xfrm>
            <a:off x="3643306" y="6215082"/>
            <a:ext cx="5214974" cy="338554"/>
          </a:xfrm>
          <a:prstGeom prst="rect">
            <a:avLst/>
          </a:prstGeom>
        </p:spPr>
        <p:txBody>
          <a:bodyPr wrap="square">
            <a:spAutoFit/>
          </a:bodyPr>
          <a:lstStyle/>
          <a:p>
            <a:pPr algn="ctr"/>
            <a:r>
              <a:rPr lang="ru-RU" sz="1600" b="1" dirty="0" smtClean="0">
                <a:solidFill>
                  <a:srgbClr val="FF0000"/>
                </a:solidFill>
                <a:latin typeface="Times New Roman" pitchFamily="18" charset="0"/>
                <a:cs typeface="Times New Roman" pitchFamily="18" charset="0"/>
                <a:hlinkClick r:id="rId10"/>
              </a:rPr>
              <a:t>Слушать  вальс из оперы «Война и мир»</a:t>
            </a:r>
            <a:endParaRPr lang="ru-RU" sz="1600" b="1" dirty="0">
              <a:solidFill>
                <a:srgbClr val="FF0000"/>
              </a:solidFill>
              <a:latin typeface="Times New Roman" pitchFamily="18" charset="0"/>
              <a:cs typeface="Times New Roman"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079"/>
                                        </p:tgtEl>
                                        <p:attrNameLst>
                                          <p:attrName>style.visibility</p:attrName>
                                        </p:attrNameLst>
                                      </p:cBhvr>
                                      <p:to>
                                        <p:strVal val="visible"/>
                                      </p:to>
                                    </p:set>
                                    <p:animEffect transition="in" filter="dissolve">
                                      <p:cBhvr>
                                        <p:cTn id="7" dur="1000"/>
                                        <p:tgtEl>
                                          <p:spTgt spid="3079"/>
                                        </p:tgtEl>
                                      </p:cBhvr>
                                    </p:animEffect>
                                  </p:childTnLst>
                                </p:cTn>
                              </p:par>
                              <p:par>
                                <p:cTn id="8" presetID="9" presetClass="entr" presetSubtype="0" fill="hold" nodeType="withEffect">
                                  <p:stCondLst>
                                    <p:cond delay="0"/>
                                  </p:stCondLst>
                                  <p:childTnLst>
                                    <p:set>
                                      <p:cBhvr>
                                        <p:cTn id="9" dur="1" fill="hold">
                                          <p:stCondLst>
                                            <p:cond delay="0"/>
                                          </p:stCondLst>
                                        </p:cTn>
                                        <p:tgtEl>
                                          <p:spTgt spid="4100"/>
                                        </p:tgtEl>
                                        <p:attrNameLst>
                                          <p:attrName>style.visibility</p:attrName>
                                        </p:attrNameLst>
                                      </p:cBhvr>
                                      <p:to>
                                        <p:strVal val="visible"/>
                                      </p:to>
                                    </p:set>
                                    <p:animEffect transition="in" filter="dissolve">
                                      <p:cBhvr>
                                        <p:cTn id="10" dur="1000"/>
                                        <p:tgtEl>
                                          <p:spTgt spid="4100"/>
                                        </p:tgtEl>
                                      </p:cBhvr>
                                    </p:animEffect>
                                  </p:childTnLst>
                                </p:cTn>
                              </p:par>
                            </p:childTnLst>
                          </p:cTn>
                        </p:par>
                        <p:par>
                          <p:cTn id="11" fill="hold">
                            <p:stCondLst>
                              <p:cond delay="1000"/>
                            </p:stCondLst>
                            <p:childTnLst>
                              <p:par>
                                <p:cTn id="12" presetID="55" presetClass="entr" presetSubtype="0" fill="hold" grpId="0" nodeType="afterEffect">
                                  <p:stCondLst>
                                    <p:cond delay="0"/>
                                  </p:stCondLst>
                                  <p:childTnLst>
                                    <p:set>
                                      <p:cBhvr>
                                        <p:cTn id="13" dur="1" fill="hold">
                                          <p:stCondLst>
                                            <p:cond delay="0"/>
                                          </p:stCondLst>
                                        </p:cTn>
                                        <p:tgtEl>
                                          <p:spTgt spid="7169"/>
                                        </p:tgtEl>
                                        <p:attrNameLst>
                                          <p:attrName>style.visibility</p:attrName>
                                        </p:attrNameLst>
                                      </p:cBhvr>
                                      <p:to>
                                        <p:strVal val="visible"/>
                                      </p:to>
                                    </p:set>
                                    <p:anim calcmode="lin" valueType="num">
                                      <p:cBhvr>
                                        <p:cTn id="14" dur="1000" fill="hold"/>
                                        <p:tgtEl>
                                          <p:spTgt spid="7169"/>
                                        </p:tgtEl>
                                        <p:attrNameLst>
                                          <p:attrName>ppt_w</p:attrName>
                                        </p:attrNameLst>
                                      </p:cBhvr>
                                      <p:tavLst>
                                        <p:tav tm="0">
                                          <p:val>
                                            <p:strVal val="#ppt_w*0.70"/>
                                          </p:val>
                                        </p:tav>
                                        <p:tav tm="100000">
                                          <p:val>
                                            <p:strVal val="#ppt_w"/>
                                          </p:val>
                                        </p:tav>
                                      </p:tavLst>
                                    </p:anim>
                                    <p:anim calcmode="lin" valueType="num">
                                      <p:cBhvr>
                                        <p:cTn id="15" dur="1000" fill="hold"/>
                                        <p:tgtEl>
                                          <p:spTgt spid="7169"/>
                                        </p:tgtEl>
                                        <p:attrNameLst>
                                          <p:attrName>ppt_h</p:attrName>
                                        </p:attrNameLst>
                                      </p:cBhvr>
                                      <p:tavLst>
                                        <p:tav tm="0">
                                          <p:val>
                                            <p:strVal val="#ppt_h"/>
                                          </p:val>
                                        </p:tav>
                                        <p:tav tm="100000">
                                          <p:val>
                                            <p:strVal val="#ppt_h"/>
                                          </p:val>
                                        </p:tav>
                                      </p:tavLst>
                                    </p:anim>
                                    <p:animEffect transition="in" filter="fade">
                                      <p:cBhvr>
                                        <p:cTn id="16" dur="1000"/>
                                        <p:tgtEl>
                                          <p:spTgt spid="7169"/>
                                        </p:tgtEl>
                                      </p:cBhvr>
                                    </p:animEffect>
                                  </p:childTnLst>
                                </p:cTn>
                              </p:par>
                              <p:par>
                                <p:cTn id="17" presetID="55"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1000" fill="hold"/>
                                        <p:tgtEl>
                                          <p:spTgt spid="17"/>
                                        </p:tgtEl>
                                        <p:attrNameLst>
                                          <p:attrName>ppt_w</p:attrName>
                                        </p:attrNameLst>
                                      </p:cBhvr>
                                      <p:tavLst>
                                        <p:tav tm="0">
                                          <p:val>
                                            <p:strVal val="#ppt_w*0.70"/>
                                          </p:val>
                                        </p:tav>
                                        <p:tav tm="100000">
                                          <p:val>
                                            <p:strVal val="#ppt_w"/>
                                          </p:val>
                                        </p:tav>
                                      </p:tavLst>
                                    </p:anim>
                                    <p:anim calcmode="lin" valueType="num">
                                      <p:cBhvr>
                                        <p:cTn id="20" dur="1000" fill="hold"/>
                                        <p:tgtEl>
                                          <p:spTgt spid="17"/>
                                        </p:tgtEl>
                                        <p:attrNameLst>
                                          <p:attrName>ppt_h</p:attrName>
                                        </p:attrNameLst>
                                      </p:cBhvr>
                                      <p:tavLst>
                                        <p:tav tm="0">
                                          <p:val>
                                            <p:strVal val="#ppt_h"/>
                                          </p:val>
                                        </p:tav>
                                        <p:tav tm="100000">
                                          <p:val>
                                            <p:strVal val="#ppt_h"/>
                                          </p:val>
                                        </p:tav>
                                      </p:tavLst>
                                    </p:anim>
                                    <p:animEffect transition="in" filter="fade">
                                      <p:cBhvr>
                                        <p:cTn id="21" dur="1000"/>
                                        <p:tgtEl>
                                          <p:spTgt spid="17"/>
                                        </p:tgtEl>
                                      </p:cBhvr>
                                    </p:animEffect>
                                  </p:childTnLst>
                                </p:cTn>
                              </p:par>
                            </p:childTnLst>
                          </p:cTn>
                        </p:par>
                        <p:par>
                          <p:cTn id="22" fill="hold">
                            <p:stCondLst>
                              <p:cond delay="2000"/>
                            </p:stCondLst>
                            <p:childTnLst>
                              <p:par>
                                <p:cTn id="23" presetID="18" presetClass="entr" presetSubtype="12" fill="hold" nodeType="afterEffect">
                                  <p:stCondLst>
                                    <p:cond delay="0"/>
                                  </p:stCondLst>
                                  <p:childTnLst>
                                    <p:set>
                                      <p:cBhvr>
                                        <p:cTn id="24" dur="1" fill="hold">
                                          <p:stCondLst>
                                            <p:cond delay="0"/>
                                          </p:stCondLst>
                                        </p:cTn>
                                        <p:tgtEl>
                                          <p:spTgt spid="4099"/>
                                        </p:tgtEl>
                                        <p:attrNameLst>
                                          <p:attrName>style.visibility</p:attrName>
                                        </p:attrNameLst>
                                      </p:cBhvr>
                                      <p:to>
                                        <p:strVal val="visible"/>
                                      </p:to>
                                    </p:set>
                                    <p:animEffect transition="in" filter="strips(downLeft)">
                                      <p:cBhvr>
                                        <p:cTn id="25" dur="1000"/>
                                        <p:tgtEl>
                                          <p:spTgt spid="4099"/>
                                        </p:tgtEl>
                                      </p:cBhvr>
                                    </p:animEffect>
                                  </p:childTnLst>
                                </p:cTn>
                              </p:par>
                              <p:par>
                                <p:cTn id="26" presetID="18" presetClass="entr" presetSubtype="12"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strips(downLeft)">
                                      <p:cBhvr>
                                        <p:cTn id="28" dur="1000"/>
                                        <p:tgtEl>
                                          <p:spTgt spid="15"/>
                                        </p:tgtEl>
                                      </p:cBhvr>
                                    </p:animEffect>
                                  </p:childTnLst>
                                </p:cTn>
                              </p:par>
                            </p:childTnLst>
                          </p:cTn>
                        </p:par>
                        <p:par>
                          <p:cTn id="29" fill="hold">
                            <p:stCondLst>
                              <p:cond delay="3000"/>
                            </p:stCondLst>
                            <p:childTnLst>
                              <p:par>
                                <p:cTn id="30" presetID="55" presetClass="entr" presetSubtype="0" fill="hold" grpId="0" nodeType="afterEffect">
                                  <p:stCondLst>
                                    <p:cond delay="0"/>
                                  </p:stCondLst>
                                  <p:childTnLst>
                                    <p:set>
                                      <p:cBhvr>
                                        <p:cTn id="31" dur="1" fill="hold">
                                          <p:stCondLst>
                                            <p:cond delay="0"/>
                                          </p:stCondLst>
                                        </p:cTn>
                                        <p:tgtEl>
                                          <p:spTgt spid="7171"/>
                                        </p:tgtEl>
                                        <p:attrNameLst>
                                          <p:attrName>style.visibility</p:attrName>
                                        </p:attrNameLst>
                                      </p:cBhvr>
                                      <p:to>
                                        <p:strVal val="visible"/>
                                      </p:to>
                                    </p:set>
                                    <p:anim calcmode="lin" valueType="num">
                                      <p:cBhvr>
                                        <p:cTn id="32" dur="1000" fill="hold"/>
                                        <p:tgtEl>
                                          <p:spTgt spid="7171"/>
                                        </p:tgtEl>
                                        <p:attrNameLst>
                                          <p:attrName>ppt_w</p:attrName>
                                        </p:attrNameLst>
                                      </p:cBhvr>
                                      <p:tavLst>
                                        <p:tav tm="0">
                                          <p:val>
                                            <p:strVal val="#ppt_w*0.70"/>
                                          </p:val>
                                        </p:tav>
                                        <p:tav tm="100000">
                                          <p:val>
                                            <p:strVal val="#ppt_w"/>
                                          </p:val>
                                        </p:tav>
                                      </p:tavLst>
                                    </p:anim>
                                    <p:anim calcmode="lin" valueType="num">
                                      <p:cBhvr>
                                        <p:cTn id="33" dur="1000" fill="hold"/>
                                        <p:tgtEl>
                                          <p:spTgt spid="7171"/>
                                        </p:tgtEl>
                                        <p:attrNameLst>
                                          <p:attrName>ppt_h</p:attrName>
                                        </p:attrNameLst>
                                      </p:cBhvr>
                                      <p:tavLst>
                                        <p:tav tm="0">
                                          <p:val>
                                            <p:strVal val="#ppt_h"/>
                                          </p:val>
                                        </p:tav>
                                        <p:tav tm="100000">
                                          <p:val>
                                            <p:strVal val="#ppt_h"/>
                                          </p:val>
                                        </p:tav>
                                      </p:tavLst>
                                    </p:anim>
                                    <p:animEffect transition="in" filter="fade">
                                      <p:cBhvr>
                                        <p:cTn id="34" dur="1000"/>
                                        <p:tgtEl>
                                          <p:spTgt spid="7171"/>
                                        </p:tgtEl>
                                      </p:cBhvr>
                                    </p:animEffect>
                                  </p:childTnLst>
                                </p:cTn>
                              </p:par>
                              <p:par>
                                <p:cTn id="35" presetID="55"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p:cTn id="37" dur="1000" fill="hold"/>
                                        <p:tgtEl>
                                          <p:spTgt spid="16"/>
                                        </p:tgtEl>
                                        <p:attrNameLst>
                                          <p:attrName>ppt_w</p:attrName>
                                        </p:attrNameLst>
                                      </p:cBhvr>
                                      <p:tavLst>
                                        <p:tav tm="0">
                                          <p:val>
                                            <p:strVal val="#ppt_w*0.70"/>
                                          </p:val>
                                        </p:tav>
                                        <p:tav tm="100000">
                                          <p:val>
                                            <p:strVal val="#ppt_w"/>
                                          </p:val>
                                        </p:tav>
                                      </p:tavLst>
                                    </p:anim>
                                    <p:anim calcmode="lin" valueType="num">
                                      <p:cBhvr>
                                        <p:cTn id="38" dur="1000" fill="hold"/>
                                        <p:tgtEl>
                                          <p:spTgt spid="16"/>
                                        </p:tgtEl>
                                        <p:attrNameLst>
                                          <p:attrName>ppt_h</p:attrName>
                                        </p:attrNameLst>
                                      </p:cBhvr>
                                      <p:tavLst>
                                        <p:tav tm="0">
                                          <p:val>
                                            <p:strVal val="#ppt_h"/>
                                          </p:val>
                                        </p:tav>
                                        <p:tav tm="100000">
                                          <p:val>
                                            <p:strVal val="#ppt_h"/>
                                          </p:val>
                                        </p:tav>
                                      </p:tavLst>
                                    </p:anim>
                                    <p:animEffect transition="in" filter="fade">
                                      <p:cBhvr>
                                        <p:cTn id="39"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9" grpId="0"/>
      <p:bldP spid="7171" grpId="0"/>
      <p:bldP spid="16" grpId="0"/>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11.Разное по отделу\фоны для презентаций\820eb573269e.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Прямоугольник 2"/>
          <p:cNvSpPr/>
          <p:nvPr/>
        </p:nvSpPr>
        <p:spPr>
          <a:xfrm>
            <a:off x="2285984" y="357166"/>
            <a:ext cx="3429024" cy="1480534"/>
          </a:xfrm>
          <a:prstGeom prst="rect">
            <a:avLst/>
          </a:prstGeom>
        </p:spPr>
        <p:txBody>
          <a:bodyPr wrap="square">
            <a:spAutoFit/>
          </a:bodyPr>
          <a:lstStyle/>
          <a:p>
            <a:pPr algn="just">
              <a:lnSpc>
                <a:spcPts val="1800"/>
              </a:lnSpc>
            </a:pPr>
            <a:r>
              <a:rPr lang="ru-RU" sz="1400" b="1" dirty="0" smtClean="0">
                <a:latin typeface="FlowerC" pitchFamily="18" charset="0"/>
              </a:rPr>
              <a:t>  Легкий, красочный, блестящий вальс звучит в кинофильме </a:t>
            </a:r>
            <a:r>
              <a:rPr lang="ru-RU" sz="1400" b="1" dirty="0" smtClean="0">
                <a:solidFill>
                  <a:srgbClr val="FF0000"/>
                </a:solidFill>
                <a:latin typeface="FlowerC" pitchFamily="18" charset="0"/>
              </a:rPr>
              <a:t>“Метель” </a:t>
            </a:r>
            <a:r>
              <a:rPr lang="ru-RU" sz="1400" b="1" dirty="0" smtClean="0">
                <a:latin typeface="FlowerC" pitchFamily="18" charset="0"/>
              </a:rPr>
              <a:t>по                 одноименной повести Пушкина, музыку к которому написал один из лучших советских композиторов </a:t>
            </a:r>
            <a:r>
              <a:rPr lang="ru-RU" sz="1400" b="1" dirty="0" smtClean="0">
                <a:solidFill>
                  <a:srgbClr val="FF0000"/>
                </a:solidFill>
                <a:latin typeface="FlowerC" pitchFamily="18" charset="0"/>
              </a:rPr>
              <a:t>Георгий Свиридов</a:t>
            </a:r>
            <a:r>
              <a:rPr lang="ru-RU" b="1" dirty="0" smtClean="0">
                <a:solidFill>
                  <a:srgbClr val="FF0000"/>
                </a:solidFill>
              </a:rPr>
              <a:t>. </a:t>
            </a:r>
            <a:endParaRPr lang="ru-RU" b="1" dirty="0">
              <a:solidFill>
                <a:srgbClr val="FF0000"/>
              </a:solidFill>
            </a:endParaRPr>
          </a:p>
        </p:txBody>
      </p:sp>
      <p:pic>
        <p:nvPicPr>
          <p:cNvPr id="1026" name="Picture 2" descr="C:\Documents and Settings\Кармазина.TBC\Рабочий стол\Новая папка\2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0034" y="214290"/>
            <a:ext cx="1525366" cy="214314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027" name="Picture 3" descr="C:\Documents and Settings\Кармазина.TBC\Рабочий стол\горе от ума\87156023_4147864_03.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373269">
            <a:off x="5950852" y="236442"/>
            <a:ext cx="1825912" cy="1815023"/>
          </a:xfrm>
          <a:prstGeom prst="rect">
            <a:avLst/>
          </a:prstGeom>
          <a:noFill/>
          <a:ln>
            <a:solidFill>
              <a:schemeClr val="tx1">
                <a:lumMod val="95000"/>
                <a:lumOff val="5000"/>
              </a:schemeClr>
            </a:solidFill>
          </a:ln>
        </p:spPr>
      </p:pic>
      <p:pic>
        <p:nvPicPr>
          <p:cNvPr id="1028" name="Picture 4" descr="C:\Documents and Settings\Кармазина.TBC\Рабочий стол\Новая папка2\1299615973875913.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786578" y="1928802"/>
            <a:ext cx="2025436" cy="1619251"/>
          </a:xfrm>
          <a:prstGeom prst="rect">
            <a:avLst/>
          </a:prstGeom>
          <a:noFill/>
          <a:ln>
            <a:solidFill>
              <a:schemeClr val="tx1">
                <a:lumMod val="95000"/>
                <a:lumOff val="5000"/>
              </a:schemeClr>
            </a:solidFill>
          </a:ln>
        </p:spPr>
      </p:pic>
      <p:sp>
        <p:nvSpPr>
          <p:cNvPr id="7" name="Табличка 6"/>
          <p:cNvSpPr/>
          <p:nvPr/>
        </p:nvSpPr>
        <p:spPr>
          <a:xfrm>
            <a:off x="357158" y="2643182"/>
            <a:ext cx="6215106" cy="2643206"/>
          </a:xfrm>
          <a:prstGeom prst="plaque">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29" name="Rectangle 5"/>
          <p:cNvSpPr>
            <a:spLocks noChangeArrowheads="1"/>
          </p:cNvSpPr>
          <p:nvPr/>
        </p:nvSpPr>
        <p:spPr bwMode="auto">
          <a:xfrm>
            <a:off x="857224" y="2714620"/>
            <a:ext cx="5214974" cy="2462213"/>
          </a:xfrm>
          <a:prstGeom prst="rect">
            <a:avLst/>
          </a:prstGeom>
          <a:solidFill>
            <a:schemeClr val="accent6">
              <a:lumMod val="40000"/>
              <a:lumOff val="6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accent2">
                    <a:lumMod val="75000"/>
                  </a:schemeClr>
                </a:solidFill>
                <a:effectLst/>
                <a:latin typeface="FlowerC" pitchFamily="18" charset="0"/>
                <a:ea typeface="Times New Roman" pitchFamily="18" charset="0"/>
              </a:rPr>
              <a:t>       В повести Пушкина  нет сцены бала,  в которой бы мог прозвучать этот «Вальс», но балы были неотъемлемой частью  дворянского быта, а в провинции тем более.  На балах молодые люди знакомились друг с другом, там же зарождались первые чувства симпатии, привязанности, любви.  И, скорее всего, первая встреча с Владимиром произошла именно на балу. «Вальс» вводит нас в атмосферу бала. </a:t>
            </a:r>
          </a:p>
          <a:p>
            <a:pPr marL="0" marR="0" lvl="0" indent="0" algn="just" defTabSz="914400" rtl="0" eaLnBrk="1" fontAlgn="base" latinLnBrk="0" hangingPunct="1">
              <a:lnSpc>
                <a:spcPct val="100000"/>
              </a:lnSpc>
              <a:spcBef>
                <a:spcPct val="0"/>
              </a:spcBef>
              <a:spcAft>
                <a:spcPct val="0"/>
              </a:spcAft>
              <a:buClrTx/>
              <a:buSzTx/>
              <a:buFontTx/>
              <a:buNone/>
              <a:tabLst/>
            </a:pPr>
            <a:r>
              <a:rPr lang="ru-RU" sz="1100" b="1" dirty="0" smtClean="0">
                <a:solidFill>
                  <a:schemeClr val="accent2">
                    <a:lumMod val="75000"/>
                  </a:schemeClr>
                </a:solidFill>
                <a:latin typeface="FlowerC" pitchFamily="18" charset="0"/>
                <a:ea typeface="Times New Roman" pitchFamily="18" charset="0"/>
              </a:rPr>
              <a:t>      </a:t>
            </a:r>
            <a:r>
              <a:rPr kumimoji="0" lang="ru-RU" sz="1100" b="1" i="0" u="none" strike="noStrike" cap="none" normalizeH="0" baseline="0" dirty="0" smtClean="0">
                <a:ln>
                  <a:noFill/>
                </a:ln>
                <a:solidFill>
                  <a:schemeClr val="accent2">
                    <a:lumMod val="75000"/>
                  </a:schemeClr>
                </a:solidFill>
                <a:effectLst/>
                <a:latin typeface="FlowerC" pitchFamily="18" charset="0"/>
                <a:ea typeface="Times New Roman" pitchFamily="18" charset="0"/>
              </a:rPr>
              <a:t>С первых же тактов создается радостное, приподнятое настроение. Мы представляем себе подъезжающие к дому кареты, как выходящие из них гости слышат доносящиеся до них звуки вальса. И вот, наконец, они входят в сверкающий огнями зал  и сразу попадают в круговорот Вальса.   И среди этого людского круговорота, в этой толпе встречаются глаза Марьи Гавриловны и Владимира, и все происходящее вокруг перестает существовать для них. Появляется нежная светлая тема любви, подчеркивающая хрупкость и трепетность зарождающегося чувства.</a:t>
            </a:r>
            <a:endParaRPr kumimoji="0" lang="ru-RU" sz="1100" b="1" i="0" u="none" strike="noStrike" cap="none" normalizeH="0" baseline="0" dirty="0" smtClean="0">
              <a:ln>
                <a:noFill/>
              </a:ln>
              <a:solidFill>
                <a:schemeClr val="accent2">
                  <a:lumMod val="75000"/>
                </a:schemeClr>
              </a:solidFill>
              <a:effectLst/>
              <a:latin typeface="FlowerC" pitchFamily="18" charset="0"/>
            </a:endParaRPr>
          </a:p>
        </p:txBody>
      </p:sp>
      <p:pic>
        <p:nvPicPr>
          <p:cNvPr id="2" name="Picture 2" descr="C:\Documents and Settings\Кармазина.TBC\Рабочий стол\маскарад папка\d6d1972628c83450662d699aff8.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rot="478868">
            <a:off x="7200328" y="3732783"/>
            <a:ext cx="1424291" cy="1943094"/>
          </a:xfrm>
          <a:prstGeom prst="rect">
            <a:avLst/>
          </a:prstGeom>
          <a:noFill/>
          <a:ln>
            <a:solidFill>
              <a:schemeClr val="bg2">
                <a:lumMod val="10000"/>
              </a:schemeClr>
            </a:solidFill>
          </a:ln>
          <a:effectLst>
            <a:innerShdw blurRad="63500" dist="50800" dir="8100000">
              <a:prstClr val="black">
                <a:alpha val="50000"/>
              </a:prstClr>
            </a:innerShdw>
          </a:effectLst>
        </p:spPr>
      </p:pic>
      <p:pic>
        <p:nvPicPr>
          <p:cNvPr id="10" name="Picture 3" descr="O:\Кармазина Л.И\классика мммммммм.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rot="21078317">
            <a:off x="717441" y="5436683"/>
            <a:ext cx="1124759" cy="1071570"/>
          </a:xfrm>
          <a:prstGeom prst="rect">
            <a:avLst/>
          </a:prstGeom>
          <a:noFill/>
          <a:ln>
            <a:solidFill>
              <a:schemeClr val="accent6">
                <a:lumMod val="50000"/>
              </a:schemeClr>
            </a:solidFill>
          </a:ln>
          <a:effectLst>
            <a:innerShdw blurRad="63500" dist="50800" dir="8100000">
              <a:prstClr val="black">
                <a:alpha val="50000"/>
              </a:prstClr>
            </a:innerShdw>
          </a:effectLst>
        </p:spPr>
      </p:pic>
      <p:sp>
        <p:nvSpPr>
          <p:cNvPr id="6145" name="Rectangle 1"/>
          <p:cNvSpPr>
            <a:spLocks noChangeArrowheads="1"/>
          </p:cNvSpPr>
          <p:nvPr/>
        </p:nvSpPr>
        <p:spPr bwMode="auto">
          <a:xfrm>
            <a:off x="6072198" y="5857892"/>
            <a:ext cx="2928958"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90488" defTabSz="914400" rtl="0" eaLnBrk="1" fontAlgn="base" latinLnBrk="0" hangingPunct="1">
              <a:lnSpc>
                <a:spcPct val="100000"/>
              </a:lnSpc>
              <a:spcBef>
                <a:spcPct val="0"/>
              </a:spcBef>
              <a:spcAft>
                <a:spcPct val="0"/>
              </a:spcAft>
              <a:buClrTx/>
              <a:buSzTx/>
              <a:buFontTx/>
              <a:buNone/>
              <a:tabLst/>
            </a:pPr>
            <a:r>
              <a:rPr kumimoji="0" lang="ru-RU" sz="900" b="1" i="0" u="none" strike="noStrike" cap="none" normalizeH="0" baseline="0" dirty="0" smtClean="0">
                <a:ln>
                  <a:noFill/>
                </a:ln>
                <a:solidFill>
                  <a:schemeClr val="tx2">
                    <a:lumMod val="50000"/>
                  </a:schemeClr>
                </a:solidFill>
                <a:effectLst/>
                <a:latin typeface="Times New Roman" pitchFamily="18" charset="0"/>
                <a:ea typeface="Calibri" pitchFamily="34" charset="0"/>
                <a:cs typeface="Times New Roman" pitchFamily="18" charset="0"/>
              </a:rPr>
              <a:t>Свиридов, Г. Метель : музыкальные иллюстрации к повести А.С. Пушкина «Метель»  [Ноты]  /  Г. Свиридов ;  </a:t>
            </a:r>
            <a:r>
              <a:rPr kumimoji="0" lang="ru-RU" sz="900" b="1" i="0" u="none" strike="noStrike" cap="none" normalizeH="0" baseline="0" dirty="0" err="1" smtClean="0">
                <a:ln>
                  <a:noFill/>
                </a:ln>
                <a:solidFill>
                  <a:schemeClr val="tx2">
                    <a:lumMod val="50000"/>
                  </a:schemeClr>
                </a:solidFill>
                <a:effectLst/>
                <a:latin typeface="Times New Roman" pitchFamily="18" charset="0"/>
                <a:ea typeface="Calibri" pitchFamily="34" charset="0"/>
                <a:cs typeface="Times New Roman" pitchFamily="18" charset="0"/>
              </a:rPr>
              <a:t>перелож</a:t>
            </a:r>
            <a:r>
              <a:rPr kumimoji="0" lang="ru-RU" sz="900" b="1" i="0" u="none" strike="noStrike" cap="none" normalizeH="0" baseline="0" dirty="0" smtClean="0">
                <a:ln>
                  <a:noFill/>
                </a:ln>
                <a:solidFill>
                  <a:schemeClr val="tx2">
                    <a:lumMod val="50000"/>
                  </a:schemeClr>
                </a:solidFill>
                <a:effectLst/>
                <a:latin typeface="Times New Roman" pitchFamily="18" charset="0"/>
                <a:ea typeface="Calibri" pitchFamily="34" charset="0"/>
                <a:cs typeface="Times New Roman" pitchFamily="18" charset="0"/>
              </a:rPr>
              <a:t>. для </a:t>
            </a:r>
            <a:r>
              <a:rPr kumimoji="0" lang="ru-RU" sz="900" b="1" i="0" u="none" strike="noStrike" cap="none" normalizeH="0" baseline="0" dirty="0" err="1" smtClean="0">
                <a:ln>
                  <a:noFill/>
                </a:ln>
                <a:solidFill>
                  <a:schemeClr val="tx2">
                    <a:lumMod val="50000"/>
                  </a:schemeClr>
                </a:solidFill>
                <a:effectLst/>
                <a:latin typeface="Times New Roman" pitchFamily="18" charset="0"/>
                <a:ea typeface="Calibri" pitchFamily="34" charset="0"/>
                <a:cs typeface="Times New Roman" pitchFamily="18" charset="0"/>
              </a:rPr>
              <a:t>фп</a:t>
            </a:r>
            <a:r>
              <a:rPr kumimoji="0" lang="ru-RU" sz="900" b="1" i="0" u="none" strike="noStrike" cap="none" normalizeH="0" baseline="0" dirty="0" smtClean="0">
                <a:ln>
                  <a:noFill/>
                </a:ln>
                <a:solidFill>
                  <a:schemeClr val="tx2">
                    <a:lumMod val="50000"/>
                  </a:schemeClr>
                </a:solidFill>
                <a:effectLst/>
                <a:latin typeface="Times New Roman" pitchFamily="18" charset="0"/>
                <a:ea typeface="Calibri" pitchFamily="34" charset="0"/>
                <a:cs typeface="Times New Roman" pitchFamily="18" charset="0"/>
              </a:rPr>
              <a:t>.  К.Титаренко. – М. : Музыка, 1983. – 32с.</a:t>
            </a:r>
            <a:endParaRPr kumimoji="0" lang="ru-RU" sz="900" b="1" i="0" u="none" strike="noStrike" cap="none" normalizeH="0" baseline="0" dirty="0" smtClean="0">
              <a:ln>
                <a:noFill/>
              </a:ln>
              <a:solidFill>
                <a:schemeClr val="tx2">
                  <a:lumMod val="50000"/>
                </a:schemeClr>
              </a:solidFill>
              <a:effectLst/>
              <a:latin typeface="Arial" pitchFamily="34" charset="0"/>
            </a:endParaRPr>
          </a:p>
        </p:txBody>
      </p:sp>
      <p:sp>
        <p:nvSpPr>
          <p:cNvPr id="12" name="Прямоугольник 11"/>
          <p:cNvSpPr/>
          <p:nvPr/>
        </p:nvSpPr>
        <p:spPr>
          <a:xfrm>
            <a:off x="2071670" y="5500702"/>
            <a:ext cx="1500198" cy="646331"/>
          </a:xfrm>
          <a:prstGeom prst="rect">
            <a:avLst/>
          </a:prstGeom>
        </p:spPr>
        <p:txBody>
          <a:bodyPr wrap="square">
            <a:spAutoFit/>
          </a:bodyPr>
          <a:lstStyle/>
          <a:p>
            <a:r>
              <a:rPr lang="ru-RU" sz="900" b="1" dirty="0" smtClean="0">
                <a:solidFill>
                  <a:schemeClr val="tx2">
                    <a:lumMod val="50000"/>
                  </a:schemeClr>
                </a:solidFill>
                <a:latin typeface="Times New Roman" pitchFamily="18" charset="0"/>
                <a:ea typeface="Calibri" pitchFamily="34" charset="0"/>
                <a:cs typeface="Times New Roman" pitchFamily="18" charset="0"/>
              </a:rPr>
              <a:t>      Классика на все времена [Звукозапись]. – М. : </a:t>
            </a:r>
            <a:r>
              <a:rPr lang="en-US" sz="900" b="1" dirty="0" smtClean="0">
                <a:solidFill>
                  <a:schemeClr val="tx2">
                    <a:lumMod val="50000"/>
                  </a:schemeClr>
                </a:solidFill>
                <a:latin typeface="Times New Roman" pitchFamily="18" charset="0"/>
                <a:ea typeface="Calibri" pitchFamily="34" charset="0"/>
                <a:cs typeface="Times New Roman" pitchFamily="18" charset="0"/>
              </a:rPr>
              <a:t>DIANA MUSIC</a:t>
            </a:r>
            <a:r>
              <a:rPr lang="ru-RU" sz="900" b="1" dirty="0" smtClean="0">
                <a:solidFill>
                  <a:schemeClr val="tx2">
                    <a:lumMod val="50000"/>
                  </a:schemeClr>
                </a:solidFill>
                <a:latin typeface="Times New Roman" pitchFamily="18" charset="0"/>
                <a:ea typeface="Calibri" pitchFamily="34" charset="0"/>
                <a:cs typeface="Times New Roman" pitchFamily="18" charset="0"/>
              </a:rPr>
              <a:t>,    . – 1зв. диск.</a:t>
            </a:r>
            <a:endParaRPr lang="ru-RU" sz="900" b="1" dirty="0">
              <a:solidFill>
                <a:schemeClr val="tx2">
                  <a:lumMod val="50000"/>
                </a:schemeClr>
              </a:solidFill>
            </a:endParaRPr>
          </a:p>
        </p:txBody>
      </p:sp>
      <p:sp>
        <p:nvSpPr>
          <p:cNvPr id="14" name="Прямоугольник 13"/>
          <p:cNvSpPr/>
          <p:nvPr/>
        </p:nvSpPr>
        <p:spPr>
          <a:xfrm rot="10800000" flipV="1">
            <a:off x="2500298" y="6135990"/>
            <a:ext cx="3571900" cy="338554"/>
          </a:xfrm>
          <a:prstGeom prst="rect">
            <a:avLst/>
          </a:prstGeom>
        </p:spPr>
        <p:txBody>
          <a:bodyPr wrap="square">
            <a:spAutoFit/>
          </a:bodyPr>
          <a:lstStyle/>
          <a:p>
            <a:pPr algn="ctr"/>
            <a:r>
              <a:rPr lang="ru-RU" sz="1600" b="1" dirty="0" smtClean="0">
                <a:solidFill>
                  <a:srgbClr val="FF0000"/>
                </a:solidFill>
                <a:latin typeface="Times New Roman" pitchFamily="18" charset="0"/>
                <a:cs typeface="Times New Roman" pitchFamily="18" charset="0"/>
                <a:hlinkClick r:id="rId8"/>
              </a:rPr>
              <a:t>Слушать вальс из к/</a:t>
            </a:r>
            <a:r>
              <a:rPr lang="ru-RU" sz="1600" b="1" dirty="0" err="1" smtClean="0">
                <a:solidFill>
                  <a:srgbClr val="FF0000"/>
                </a:solidFill>
                <a:latin typeface="Times New Roman" pitchFamily="18" charset="0"/>
                <a:cs typeface="Times New Roman" pitchFamily="18" charset="0"/>
                <a:hlinkClick r:id="rId8"/>
              </a:rPr>
              <a:t>ф</a:t>
            </a:r>
            <a:r>
              <a:rPr lang="ru-RU" sz="1600" b="1" dirty="0" smtClean="0">
                <a:solidFill>
                  <a:srgbClr val="FF0000"/>
                </a:solidFill>
                <a:latin typeface="Times New Roman" pitchFamily="18" charset="0"/>
                <a:cs typeface="Times New Roman" pitchFamily="18" charset="0"/>
                <a:hlinkClick r:id="rId8"/>
              </a:rPr>
              <a:t> «Метель»</a:t>
            </a:r>
            <a:endParaRPr lang="ru-RU" sz="1600" b="1" dirty="0">
              <a:solidFill>
                <a:srgbClr val="FF0000"/>
              </a:solidFill>
              <a:latin typeface="Times New Roman" pitchFamily="18" charset="0"/>
              <a:cs typeface="Times New Roman"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2000"/>
                                        <p:tgtEl>
                                          <p:spTgt spid="12"/>
                                        </p:tgtEl>
                                      </p:cBhvr>
                                    </p:animEffect>
                                  </p:childTnLst>
                                </p:cTn>
                              </p:par>
                            </p:childTnLst>
                          </p:cTn>
                        </p:par>
                        <p:par>
                          <p:cTn id="14" fill="hold">
                            <p:stCondLst>
                              <p:cond delay="3000"/>
                            </p:stCondLst>
                            <p:childTnLst>
                              <p:par>
                                <p:cTn id="15" presetID="55"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strVal val="#ppt_w*0.70"/>
                                          </p:val>
                                        </p:tav>
                                        <p:tav tm="100000">
                                          <p:val>
                                            <p:strVal val="#ppt_w"/>
                                          </p:val>
                                        </p:tav>
                                      </p:tavLst>
                                    </p:anim>
                                    <p:anim calcmode="lin" valueType="num">
                                      <p:cBhvr>
                                        <p:cTn id="18" dur="1000" fill="hold"/>
                                        <p:tgtEl>
                                          <p:spTgt spid="2"/>
                                        </p:tgtEl>
                                        <p:attrNameLst>
                                          <p:attrName>ppt_h</p:attrName>
                                        </p:attrNameLst>
                                      </p:cBhvr>
                                      <p:tavLst>
                                        <p:tav tm="0">
                                          <p:val>
                                            <p:strVal val="#ppt_h"/>
                                          </p:val>
                                        </p:tav>
                                        <p:tav tm="100000">
                                          <p:val>
                                            <p:strVal val="#ppt_h"/>
                                          </p:val>
                                        </p:tav>
                                      </p:tavLst>
                                    </p:anim>
                                    <p:animEffect transition="in" filter="fade">
                                      <p:cBhvr>
                                        <p:cTn id="19" dur="1000"/>
                                        <p:tgtEl>
                                          <p:spTgt spid="2"/>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6145"/>
                                        </p:tgtEl>
                                        <p:attrNameLst>
                                          <p:attrName>style.visibility</p:attrName>
                                        </p:attrNameLst>
                                      </p:cBhvr>
                                      <p:to>
                                        <p:strVal val="visible"/>
                                      </p:to>
                                    </p:set>
                                    <p:animEffect transition="in" filter="fade">
                                      <p:cBhvr>
                                        <p:cTn id="23" dur="2000"/>
                                        <p:tgtEl>
                                          <p:spTgt spid="6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11.Разное по отделу\фоны для презентаций\820eb573269e.jpg"/>
          <p:cNvPicPr>
            <a:picLocks noChangeAspect="1" noChangeArrowheads="1"/>
          </p:cNvPicPr>
          <p:nvPr/>
        </p:nvPicPr>
        <p:blipFill>
          <a:blip r:embed="rId2"/>
          <a:srcRect/>
          <a:stretch>
            <a:fillRect/>
          </a:stretch>
        </p:blipFill>
        <p:spPr bwMode="auto">
          <a:xfrm>
            <a:off x="0" y="0"/>
            <a:ext cx="9143999" cy="6858000"/>
          </a:xfrm>
          <a:prstGeom prst="rect">
            <a:avLst/>
          </a:prstGeom>
          <a:noFill/>
        </p:spPr>
      </p:pic>
      <p:pic>
        <p:nvPicPr>
          <p:cNvPr id="2050" name="Picture 2" descr="C:\Documents and Settings\Кармазина.TBC\Рабочий стол\маскарад папка\23124455.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0034" y="428604"/>
            <a:ext cx="1551867" cy="191611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051" name="Rectangle 3"/>
          <p:cNvSpPr>
            <a:spLocks noChangeArrowheads="1"/>
          </p:cNvSpPr>
          <p:nvPr/>
        </p:nvSpPr>
        <p:spPr bwMode="auto">
          <a:xfrm rot="10800000" flipV="1">
            <a:off x="2357422" y="330452"/>
            <a:ext cx="3357586" cy="39241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accent2">
                    <a:lumMod val="50000"/>
                  </a:schemeClr>
                </a:solidFill>
                <a:effectLst/>
                <a:latin typeface="FlowerC" pitchFamily="18" charset="0"/>
                <a:ea typeface="Times New Roman" pitchFamily="18" charset="0"/>
              </a:rPr>
              <a:t>    - Как хорош новый вальс! – может быть именно этими словами оценили зрители вальс, прозвучавший в спектакле </a:t>
            </a:r>
            <a:r>
              <a:rPr kumimoji="0" lang="ru-RU" sz="1100" b="1" i="0" u="none" strike="noStrike" cap="none" normalizeH="0" baseline="0" dirty="0" err="1" smtClean="0">
                <a:ln>
                  <a:noFill/>
                </a:ln>
                <a:solidFill>
                  <a:schemeClr val="accent2">
                    <a:lumMod val="50000"/>
                  </a:schemeClr>
                </a:solidFill>
                <a:effectLst/>
                <a:latin typeface="FlowerC" pitchFamily="18" charset="0"/>
                <a:ea typeface="Times New Roman" pitchFamily="18" charset="0"/>
              </a:rPr>
              <a:t>лермонтовского</a:t>
            </a:r>
            <a:r>
              <a:rPr kumimoji="0" lang="ru-RU" sz="1100" b="1" i="0" u="none" strike="noStrike" cap="none" normalizeH="0" baseline="0" dirty="0" smtClean="0">
                <a:ln>
                  <a:noFill/>
                </a:ln>
                <a:solidFill>
                  <a:schemeClr val="accent2">
                    <a:lumMod val="50000"/>
                  </a:schemeClr>
                </a:solidFill>
                <a:effectLst/>
                <a:latin typeface="FlowerC" pitchFamily="18" charset="0"/>
                <a:ea typeface="Times New Roman" pitchFamily="18" charset="0"/>
              </a:rPr>
              <a:t> </a:t>
            </a:r>
            <a:r>
              <a:rPr kumimoji="0" lang="ru-RU" sz="1100" b="1" i="0" u="none" strike="noStrike" cap="none" normalizeH="0" baseline="0" dirty="0" smtClean="0">
                <a:ln>
                  <a:noFill/>
                </a:ln>
                <a:solidFill>
                  <a:srgbClr val="FF0000"/>
                </a:solidFill>
                <a:effectLst/>
                <a:latin typeface="FlowerC" pitchFamily="18" charset="0"/>
                <a:ea typeface="Times New Roman" pitchFamily="18" charset="0"/>
              </a:rPr>
              <a:t>«Маскарада», </a:t>
            </a:r>
            <a:r>
              <a:rPr kumimoji="0" lang="ru-RU" sz="1100" b="1" i="0" u="none" strike="noStrike" cap="none" normalizeH="0" baseline="0" dirty="0" smtClean="0">
                <a:ln>
                  <a:noFill/>
                </a:ln>
                <a:solidFill>
                  <a:schemeClr val="accent2">
                    <a:lumMod val="50000"/>
                  </a:schemeClr>
                </a:solidFill>
                <a:effectLst/>
                <a:latin typeface="FlowerC" pitchFamily="18" charset="0"/>
                <a:ea typeface="Times New Roman" pitchFamily="18" charset="0"/>
              </a:rPr>
              <a:t>премьера которого на сцене московского Театра им. </a:t>
            </a:r>
            <a:r>
              <a:rPr kumimoji="0" lang="ru-RU" sz="1100" b="1" i="0" u="none" strike="noStrike" cap="none" normalizeH="0" baseline="0" dirty="0" err="1" smtClean="0">
                <a:ln>
                  <a:noFill/>
                </a:ln>
                <a:solidFill>
                  <a:schemeClr val="accent2">
                    <a:lumMod val="50000"/>
                  </a:schemeClr>
                </a:solidFill>
                <a:effectLst/>
                <a:latin typeface="FlowerC" pitchFamily="18" charset="0"/>
                <a:ea typeface="Times New Roman" pitchFamily="18" charset="0"/>
              </a:rPr>
              <a:t>Евг.Вахтангова</a:t>
            </a:r>
            <a:r>
              <a:rPr kumimoji="0" lang="ru-RU" sz="1100" b="1" i="0" u="none" strike="noStrike" cap="none" normalizeH="0" baseline="0" dirty="0" smtClean="0">
                <a:ln>
                  <a:noFill/>
                </a:ln>
                <a:solidFill>
                  <a:schemeClr val="accent2">
                    <a:lumMod val="50000"/>
                  </a:schemeClr>
                </a:solidFill>
                <a:effectLst/>
                <a:latin typeface="FlowerC" pitchFamily="18" charset="0"/>
                <a:ea typeface="Times New Roman" pitchFamily="18" charset="0"/>
              </a:rPr>
              <a:t> состоялась 21 июня 1941 года.  Спектакль продержался в репертуаре совсем недолго, но музыка Хачатуряна не была забыта – композитор составил симфоническую сюиту, в которую вошел и вальс. О том, какая именно музыка должна звучать на балу, Лермонтов не указывает, ограничиваясь ремаркой: «слышны звуки музыки». Но имел он  ввиду  вальс; это выясняется в сцене, следующей после бала: Нина возвратилась домой и, вспоминая о том, как она на балу танцевала, говорит:</a:t>
            </a:r>
            <a:endParaRPr kumimoji="0" lang="ru-RU" sz="1100" b="1" i="0" u="none" strike="noStrike" cap="none" normalizeH="0" baseline="0" dirty="0" smtClean="0">
              <a:ln>
                <a:noFill/>
              </a:ln>
              <a:solidFill>
                <a:schemeClr val="accent2">
                  <a:lumMod val="50000"/>
                </a:schemeClr>
              </a:solidFill>
              <a:effectLst/>
              <a:latin typeface="FlowerC"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Как новый вальс хорош! В каком-то упоенье</a:t>
            </a:r>
            <a:endParaRPr kumimoji="0" lang="ru-RU" sz="1100" b="1" i="0" u="none" strike="noStrike" cap="none" normalizeH="0" baseline="0" dirty="0" smtClean="0">
              <a:ln>
                <a:noFill/>
              </a:ln>
              <a:solidFill>
                <a:srgbClr val="C0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Кружилась я быстрей – и чудное стремленье</a:t>
            </a:r>
            <a:endParaRPr kumimoji="0" lang="ru-RU" sz="1100" b="1" i="0" u="none" strike="noStrike" cap="none" normalizeH="0" baseline="0" dirty="0" smtClean="0">
              <a:ln>
                <a:noFill/>
              </a:ln>
              <a:solidFill>
                <a:srgbClr val="C0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Меня и мысль мою невольно мчала вдаль,</a:t>
            </a:r>
            <a:endParaRPr kumimoji="0" lang="ru-RU" sz="1100" b="1" i="0" u="none" strike="noStrike" cap="none" normalizeH="0" baseline="0" dirty="0" smtClean="0">
              <a:ln>
                <a:noFill/>
              </a:ln>
              <a:solidFill>
                <a:srgbClr val="C0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И сердце </a:t>
            </a:r>
            <a:r>
              <a:rPr kumimoji="0" lang="ru-RU" sz="1100" b="1"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сжалося</a:t>
            </a:r>
            <a:r>
              <a:rPr kumimoji="0" lang="ru-RU" sz="1100"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не то чтобы печаль, не то  </a:t>
            </a:r>
          </a:p>
          <a:p>
            <a:pPr marL="0" marR="0" lvl="0" indent="0" algn="l" defTabSz="914400" rtl="0" eaLnBrk="0" fontAlgn="base" latinLnBrk="0" hangingPunct="0">
              <a:lnSpc>
                <a:spcPct val="100000"/>
              </a:lnSpc>
              <a:spcBef>
                <a:spcPct val="0"/>
              </a:spcBef>
              <a:spcAft>
                <a:spcPct val="0"/>
              </a:spcAft>
              <a:buClrTx/>
              <a:buSzTx/>
              <a:buFontTx/>
              <a:buNone/>
              <a:tabLst/>
            </a:pPr>
            <a:r>
              <a:rPr lang="ru-RU" sz="1100" b="1" dirty="0" smtClean="0">
                <a:solidFill>
                  <a:srgbClr val="C00000"/>
                </a:solidFill>
                <a:latin typeface="Times New Roman" pitchFamily="18" charset="0"/>
                <a:ea typeface="Times New Roman" pitchFamily="18" charset="0"/>
                <a:cs typeface="Times New Roman" pitchFamily="18" charset="0"/>
              </a:rPr>
              <a:t>    чтоб радость…</a:t>
            </a:r>
            <a:r>
              <a:rPr kumimoji="0" lang="ru-RU" sz="1100"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a:t>
            </a:r>
            <a:endParaRPr kumimoji="0" lang="ru-RU" sz="1100" b="1" i="0" u="none" strike="noStrike" cap="none" normalizeH="0" baseline="0" dirty="0" smtClean="0">
              <a:ln>
                <a:noFill/>
              </a:ln>
              <a:solidFill>
                <a:srgbClr val="C0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sp>
        <p:nvSpPr>
          <p:cNvPr id="7" name="Скругленный прямоугольник 6"/>
          <p:cNvSpPr/>
          <p:nvPr/>
        </p:nvSpPr>
        <p:spPr>
          <a:xfrm>
            <a:off x="1714480" y="4286256"/>
            <a:ext cx="5500726" cy="1857388"/>
          </a:xfrm>
          <a:prstGeom prst="roundRect">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52" name="Rectangle 4"/>
          <p:cNvSpPr>
            <a:spLocks noChangeArrowheads="1"/>
          </p:cNvSpPr>
          <p:nvPr/>
        </p:nvSpPr>
        <p:spPr bwMode="auto">
          <a:xfrm rot="10800000" flipV="1">
            <a:off x="1857356" y="4361374"/>
            <a:ext cx="5429288" cy="18928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accent2">
                    <a:lumMod val="75000"/>
                  </a:schemeClr>
                </a:solidFill>
                <a:effectLst/>
                <a:latin typeface="FlowerC" pitchFamily="18" charset="0"/>
                <a:ea typeface="Times New Roman" pitchFamily="18" charset="0"/>
              </a:rPr>
              <a:t>           Эти строки явились для композитора своеобразной программой, которая довольно четко прослушивается в музыке вальса. Это «вальс  Нины», это ее душевная теплота и грусть, ее упоение танцем. И ее трагедия, разыгрывающая в сцене бала, на фоне вальса. Вальс из музыки к «Маскараду» Хачатуряна отвечает и мятежному духу </a:t>
            </a:r>
            <a:r>
              <a:rPr kumimoji="0" lang="ru-RU" sz="1100" b="1" i="0" u="none" strike="noStrike" cap="none" normalizeH="0" baseline="0" dirty="0" err="1" smtClean="0">
                <a:ln>
                  <a:noFill/>
                </a:ln>
                <a:solidFill>
                  <a:schemeClr val="accent2">
                    <a:lumMod val="75000"/>
                  </a:schemeClr>
                </a:solidFill>
                <a:effectLst/>
                <a:latin typeface="FlowerC" pitchFamily="18" charset="0"/>
                <a:ea typeface="Times New Roman" pitchFamily="18" charset="0"/>
              </a:rPr>
              <a:t>Арбенина</a:t>
            </a:r>
            <a:r>
              <a:rPr kumimoji="0" lang="ru-RU" sz="1100" b="1" i="0" u="none" strike="noStrike" cap="none" normalizeH="0" baseline="0" dirty="0" smtClean="0">
                <a:ln>
                  <a:noFill/>
                </a:ln>
                <a:solidFill>
                  <a:schemeClr val="accent2">
                    <a:lumMod val="75000"/>
                  </a:schemeClr>
                </a:solidFill>
                <a:effectLst/>
                <a:latin typeface="FlowerC" pitchFamily="18" charset="0"/>
                <a:ea typeface="Times New Roman" pitchFamily="18" charset="0"/>
              </a:rPr>
              <a:t>, как бы содержит в себе предсказание трагической развязки событий. </a:t>
            </a:r>
            <a:endParaRPr kumimoji="0" lang="ru-RU" sz="1100" b="1" i="0" u="none" strike="noStrike" cap="none" normalizeH="0" baseline="0" dirty="0" smtClean="0">
              <a:ln>
                <a:noFill/>
              </a:ln>
              <a:solidFill>
                <a:schemeClr val="accent2">
                  <a:lumMod val="75000"/>
                </a:schemeClr>
              </a:solidFill>
              <a:effectLst/>
              <a:latin typeface="FlowerC"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rgbClr val="FF0000"/>
                </a:solidFill>
                <a:effectLst/>
                <a:latin typeface="FlowerC" pitchFamily="18" charset="0"/>
                <a:ea typeface="Times New Roman" pitchFamily="18" charset="0"/>
              </a:rPr>
              <a:t>Вальс из «Маскарада» </a:t>
            </a:r>
            <a:r>
              <a:rPr kumimoji="0" lang="ru-RU" sz="1100" b="1" i="0" u="none" strike="noStrike" cap="none" normalizeH="0" baseline="0" dirty="0" smtClean="0">
                <a:ln>
                  <a:noFill/>
                </a:ln>
                <a:solidFill>
                  <a:schemeClr val="accent2">
                    <a:lumMod val="75000"/>
                  </a:schemeClr>
                </a:solidFill>
                <a:effectLst/>
                <a:latin typeface="FlowerC" pitchFamily="18" charset="0"/>
                <a:ea typeface="Times New Roman" pitchFamily="18" charset="0"/>
              </a:rPr>
              <a:t>выдержал испытание временем. </a:t>
            </a:r>
            <a:r>
              <a:rPr lang="ru-RU" sz="1100" b="1" dirty="0" smtClean="0">
                <a:solidFill>
                  <a:schemeClr val="accent2">
                    <a:lumMod val="75000"/>
                  </a:schemeClr>
                </a:solidFill>
                <a:latin typeface="FlowerC" pitchFamily="18" charset="0"/>
                <a:ea typeface="Times New Roman" pitchFamily="18" charset="0"/>
              </a:rPr>
              <a:t>А.И.</a:t>
            </a:r>
            <a:r>
              <a:rPr kumimoji="0" lang="ru-RU" sz="1100" b="1" i="0" u="none" strike="noStrike" cap="none" normalizeH="0" baseline="0" dirty="0" smtClean="0">
                <a:ln>
                  <a:noFill/>
                </a:ln>
                <a:solidFill>
                  <a:schemeClr val="accent2">
                    <a:lumMod val="75000"/>
                  </a:schemeClr>
                </a:solidFill>
                <a:effectLst/>
                <a:latin typeface="FlowerC" pitchFamily="18" charset="0"/>
                <a:ea typeface="Times New Roman" pitchFamily="18" charset="0"/>
              </a:rPr>
              <a:t> Хачатурян подарил человечеству вальс, о котором миллионы любителей музыки, наслаждаясь его мелодиями, говорят: «Как этот вальс прекрасен!».</a:t>
            </a:r>
            <a:endParaRPr kumimoji="0" lang="ru-RU" sz="1100" b="1" i="0" u="none" strike="noStrike" cap="none" normalizeH="0" baseline="0" dirty="0" smtClean="0">
              <a:ln>
                <a:noFill/>
              </a:ln>
              <a:solidFill>
                <a:schemeClr val="accent2">
                  <a:lumMod val="75000"/>
                </a:schemeClr>
              </a:solidFill>
              <a:effectLst/>
              <a:latin typeface="FlowerC"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sp>
        <p:nvSpPr>
          <p:cNvPr id="10" name="Прямоугольник 9"/>
          <p:cNvSpPr/>
          <p:nvPr/>
        </p:nvSpPr>
        <p:spPr>
          <a:xfrm>
            <a:off x="428597" y="2500307"/>
            <a:ext cx="1643074" cy="276999"/>
          </a:xfrm>
          <a:prstGeom prst="rect">
            <a:avLst/>
          </a:prstGeom>
        </p:spPr>
        <p:txBody>
          <a:bodyPr wrap="square">
            <a:spAutoFit/>
          </a:bodyPr>
          <a:lstStyle/>
          <a:p>
            <a:pPr algn="ctr"/>
            <a:r>
              <a:rPr lang="ru-RU" sz="1200" b="1" dirty="0" smtClean="0"/>
              <a:t>А.И. Хачатурян</a:t>
            </a:r>
            <a:endParaRPr lang="ru-RU" sz="1200" b="1" dirty="0"/>
          </a:p>
        </p:txBody>
      </p:sp>
      <p:pic>
        <p:nvPicPr>
          <p:cNvPr id="2055" name="Picture 7" descr="C:\Documents and Settings\Кармазина.TBC\Рабочий стол\маскарад папка\7363.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629182">
            <a:off x="6490824" y="338128"/>
            <a:ext cx="2299238" cy="1671135"/>
          </a:xfrm>
          <a:prstGeom prst="rect">
            <a:avLst/>
          </a:prstGeom>
          <a:noFill/>
          <a:ln>
            <a:solidFill>
              <a:schemeClr val="tx1">
                <a:lumMod val="95000"/>
                <a:lumOff val="5000"/>
              </a:schemeClr>
            </a:solidFill>
          </a:ln>
        </p:spPr>
      </p:pic>
      <p:pic>
        <p:nvPicPr>
          <p:cNvPr id="2056" name="Picture 8" descr="C:\Documents and Settings\Кармазина.TBC\Рабочий стол\маскарад папка\108140510_Kuzmin005.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857884" y="1500174"/>
            <a:ext cx="796620" cy="1071570"/>
          </a:xfrm>
          <a:prstGeom prst="rect">
            <a:avLst/>
          </a:prstGeom>
          <a:noFill/>
          <a:ln>
            <a:solidFill>
              <a:schemeClr val="tx1">
                <a:lumMod val="95000"/>
                <a:lumOff val="5000"/>
              </a:schemeClr>
            </a:solidFill>
          </a:ln>
        </p:spPr>
      </p:pic>
      <p:pic>
        <p:nvPicPr>
          <p:cNvPr id="2057" name="Picture 9" descr="C:\Documents and Settings\Кармазина.TBC\Рабочий стол\маскарад папка\Kuzmin007.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929454" y="1857364"/>
            <a:ext cx="825499" cy="1083861"/>
          </a:xfrm>
          <a:prstGeom prst="rect">
            <a:avLst/>
          </a:prstGeom>
          <a:noFill/>
          <a:ln>
            <a:solidFill>
              <a:schemeClr val="tx1">
                <a:lumMod val="95000"/>
                <a:lumOff val="5000"/>
              </a:schemeClr>
            </a:solidFill>
          </a:ln>
        </p:spPr>
      </p:pic>
      <p:pic>
        <p:nvPicPr>
          <p:cNvPr id="2058" name="Picture 10" descr="C:\Documents and Settings\Кармазина.TBC\Рабочий стол\маскарад папка\B3443434o.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42844" y="2857496"/>
            <a:ext cx="1214446" cy="1785950"/>
          </a:xfrm>
          <a:prstGeom prst="rect">
            <a:avLst/>
          </a:prstGeom>
          <a:noFill/>
          <a:ln>
            <a:solidFill>
              <a:schemeClr val="tx1">
                <a:lumMod val="95000"/>
                <a:lumOff val="5000"/>
              </a:schemeClr>
            </a:solidFill>
          </a:ln>
          <a:effectLst>
            <a:innerShdw blurRad="63500" dist="50800" dir="8100000">
              <a:prstClr val="black">
                <a:alpha val="50000"/>
              </a:prstClr>
            </a:innerShdw>
          </a:effectLst>
        </p:spPr>
      </p:pic>
      <p:pic>
        <p:nvPicPr>
          <p:cNvPr id="17" name="Picture 3" descr="O:\Кармазина Л.И\классика мммммммм.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rot="21207827">
            <a:off x="5759853" y="2770750"/>
            <a:ext cx="1393388" cy="1275662"/>
          </a:xfrm>
          <a:prstGeom prst="rect">
            <a:avLst/>
          </a:prstGeom>
          <a:noFill/>
          <a:ln>
            <a:solidFill>
              <a:schemeClr val="accent6">
                <a:lumMod val="50000"/>
              </a:schemeClr>
            </a:solidFill>
          </a:ln>
          <a:effectLst>
            <a:innerShdw blurRad="63500" dist="50800" dir="8100000">
              <a:prstClr val="black">
                <a:alpha val="50000"/>
              </a:prstClr>
            </a:innerShdw>
          </a:effectLst>
        </p:spPr>
      </p:pic>
      <p:pic>
        <p:nvPicPr>
          <p:cNvPr id="18" name="Picture 2" descr="O:\Кармазина Л.И\ммммммммммммм.jp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rot="20724014">
            <a:off x="378121" y="5032847"/>
            <a:ext cx="1005423" cy="1428760"/>
          </a:xfrm>
          <a:prstGeom prst="rect">
            <a:avLst/>
          </a:prstGeom>
          <a:noFill/>
          <a:ln>
            <a:solidFill>
              <a:schemeClr val="accent6">
                <a:lumMod val="50000"/>
              </a:schemeClr>
            </a:solidFill>
          </a:ln>
          <a:effectLst>
            <a:innerShdw blurRad="114300">
              <a:prstClr val="black"/>
            </a:innerShdw>
          </a:effectLst>
        </p:spPr>
      </p:pic>
      <p:pic>
        <p:nvPicPr>
          <p:cNvPr id="1026" name="Picture 2" descr="O:\Кармазина Л.И\3.jpg"/>
          <p:cNvPicPr>
            <a:picLocks noGrp="1" noChangeAspect="1" noChangeArrowheads="1"/>
          </p:cNvPicPr>
          <p:nvPr>
            <p:ph sz="half" idx="4294967295"/>
          </p:nvPr>
        </p:nvPicPr>
        <p:blipFill>
          <a:blip r:embed="rId10" cstate="email">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7358082" y="3286124"/>
            <a:ext cx="1500198" cy="2071702"/>
          </a:xfrm>
          <a:prstGeom prst="rect">
            <a:avLst/>
          </a:prstGeom>
          <a:noFill/>
          <a:ln>
            <a:solidFill>
              <a:schemeClr val="accent1">
                <a:lumMod val="50000"/>
              </a:schemeClr>
            </a:solidFill>
          </a:ln>
          <a:effectLst>
            <a:outerShdw blurRad="225425" dist="50800" dir="5220000" algn="ctr">
              <a:srgbClr val="000000">
                <a:alpha val="33000"/>
              </a:srgbClr>
            </a:outerShdw>
          </a:effectLst>
        </p:spPr>
      </p:pic>
      <p:sp>
        <p:nvSpPr>
          <p:cNvPr id="5121" name="Rectangle 1"/>
          <p:cNvSpPr>
            <a:spLocks noChangeArrowheads="1"/>
          </p:cNvSpPr>
          <p:nvPr/>
        </p:nvSpPr>
        <p:spPr bwMode="auto">
          <a:xfrm>
            <a:off x="7286644" y="5429264"/>
            <a:ext cx="1571636" cy="10618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ru-RU" sz="900" b="1" i="0" u="none" strike="noStrike" cap="none" normalizeH="0" baseline="0" dirty="0" smtClean="0">
                <a:ln>
                  <a:noFill/>
                </a:ln>
                <a:solidFill>
                  <a:schemeClr val="tx2">
                    <a:lumMod val="50000"/>
                  </a:schemeClr>
                </a:solidFill>
                <a:effectLst/>
                <a:latin typeface="Times New Roman" pitchFamily="18" charset="0"/>
                <a:ea typeface="Calibri" pitchFamily="34" charset="0"/>
                <a:cs typeface="Times New Roman" pitchFamily="18" charset="0"/>
              </a:rPr>
              <a:t>     Хачатурян, А. Вальс из музыки к драме М. Лермонтова  «Маскарад»  [Ноты] / А. Хачатурян ;  </a:t>
            </a:r>
            <a:r>
              <a:rPr kumimoji="0" lang="ru-RU" sz="900" b="1" i="0" u="none" strike="noStrike" cap="none" normalizeH="0" baseline="0" dirty="0" err="1" smtClean="0">
                <a:ln>
                  <a:noFill/>
                </a:ln>
                <a:solidFill>
                  <a:schemeClr val="tx2">
                    <a:lumMod val="50000"/>
                  </a:schemeClr>
                </a:solidFill>
                <a:effectLst/>
                <a:latin typeface="Times New Roman" pitchFamily="18" charset="0"/>
                <a:ea typeface="Calibri" pitchFamily="34" charset="0"/>
                <a:cs typeface="Times New Roman" pitchFamily="18" charset="0"/>
              </a:rPr>
              <a:t>перелож</a:t>
            </a:r>
            <a:r>
              <a:rPr kumimoji="0" lang="ru-RU" sz="900" b="1" i="0" u="none" strike="noStrike" cap="none" normalizeH="0" baseline="0" dirty="0" smtClean="0">
                <a:ln>
                  <a:noFill/>
                </a:ln>
                <a:solidFill>
                  <a:schemeClr val="tx2">
                    <a:lumMod val="50000"/>
                  </a:schemeClr>
                </a:solidFill>
                <a:effectLst/>
                <a:latin typeface="Times New Roman" pitchFamily="18" charset="0"/>
                <a:ea typeface="Calibri" pitchFamily="34" charset="0"/>
                <a:cs typeface="Times New Roman" pitchFamily="18" charset="0"/>
              </a:rPr>
              <a:t>.  для </a:t>
            </a:r>
            <a:r>
              <a:rPr kumimoji="0" lang="ru-RU" sz="900" b="1" i="0" u="none" strike="noStrike" cap="none" normalizeH="0" baseline="0" dirty="0" err="1" smtClean="0">
                <a:ln>
                  <a:noFill/>
                </a:ln>
                <a:solidFill>
                  <a:schemeClr val="tx2">
                    <a:lumMod val="50000"/>
                  </a:schemeClr>
                </a:solidFill>
                <a:effectLst/>
                <a:latin typeface="Times New Roman" pitchFamily="18" charset="0"/>
                <a:ea typeface="Calibri" pitchFamily="34" charset="0"/>
                <a:cs typeface="Times New Roman" pitchFamily="18" charset="0"/>
              </a:rPr>
              <a:t>фп</a:t>
            </a:r>
            <a:r>
              <a:rPr kumimoji="0" lang="ru-RU" sz="900" b="1" i="0" u="none" strike="noStrike" cap="none" normalizeH="0" baseline="0" dirty="0" smtClean="0">
                <a:ln>
                  <a:noFill/>
                </a:ln>
                <a:solidFill>
                  <a:schemeClr val="tx2">
                    <a:lumMod val="50000"/>
                  </a:schemeClr>
                </a:solidFill>
                <a:effectLst/>
                <a:latin typeface="Times New Roman" pitchFamily="18" charset="0"/>
                <a:ea typeface="Calibri" pitchFamily="34" charset="0"/>
                <a:cs typeface="Times New Roman" pitchFamily="18" charset="0"/>
              </a:rPr>
              <a:t>.  </a:t>
            </a:r>
            <a:r>
              <a:rPr kumimoji="0" lang="ru-RU" sz="900" b="1" i="0" u="none" strike="noStrike" cap="none" normalizeH="0" baseline="0" dirty="0" err="1" smtClean="0">
                <a:ln>
                  <a:noFill/>
                </a:ln>
                <a:solidFill>
                  <a:schemeClr val="tx2">
                    <a:lumMod val="50000"/>
                  </a:schemeClr>
                </a:solidFill>
                <a:effectLst/>
                <a:latin typeface="Times New Roman" pitchFamily="18" charset="0"/>
                <a:ea typeface="Calibri" pitchFamily="34" charset="0"/>
                <a:cs typeface="Times New Roman" pitchFamily="18" charset="0"/>
              </a:rPr>
              <a:t>А.Эшпая</a:t>
            </a:r>
            <a:r>
              <a:rPr kumimoji="0" lang="ru-RU" sz="900" b="1" i="0" u="none" strike="noStrike" cap="none" normalizeH="0" baseline="0" dirty="0" smtClean="0">
                <a:ln>
                  <a:noFill/>
                </a:ln>
                <a:solidFill>
                  <a:schemeClr val="tx2">
                    <a:lumMod val="50000"/>
                  </a:schemeClr>
                </a:solidFill>
                <a:effectLst/>
                <a:latin typeface="Times New Roman" pitchFamily="18" charset="0"/>
                <a:ea typeface="Calibri" pitchFamily="34" charset="0"/>
                <a:cs typeface="Times New Roman" pitchFamily="18" charset="0"/>
              </a:rPr>
              <a:t>. – М. : Музыка, 1979. – 7с.</a:t>
            </a:r>
            <a:endParaRPr kumimoji="0" lang="ru-RU" sz="900" b="1" i="0" u="none" strike="noStrike" cap="none" normalizeH="0" baseline="0" dirty="0" smtClean="0">
              <a:ln>
                <a:noFill/>
              </a:ln>
              <a:solidFill>
                <a:schemeClr val="tx2">
                  <a:lumMod val="50000"/>
                </a:schemeClr>
              </a:solidFill>
              <a:effectLst/>
              <a:latin typeface="Arial" pitchFamily="34" charset="0"/>
            </a:endParaRPr>
          </a:p>
        </p:txBody>
      </p:sp>
      <p:sp>
        <p:nvSpPr>
          <p:cNvPr id="2" name="Rectangle 2"/>
          <p:cNvSpPr>
            <a:spLocks noChangeArrowheads="1"/>
          </p:cNvSpPr>
          <p:nvPr/>
        </p:nvSpPr>
        <p:spPr bwMode="auto">
          <a:xfrm>
            <a:off x="1428728" y="3000372"/>
            <a:ext cx="1071570"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ru-RU" sz="900" b="1" i="0" u="none" strike="noStrike" cap="none" normalizeH="0" baseline="0" dirty="0" smtClean="0">
                <a:ln>
                  <a:noFill/>
                </a:ln>
                <a:solidFill>
                  <a:schemeClr val="tx2">
                    <a:lumMod val="50000"/>
                  </a:schemeClr>
                </a:solidFill>
                <a:effectLst/>
                <a:latin typeface="Times New Roman" pitchFamily="18" charset="0"/>
                <a:ea typeface="Calibri" pitchFamily="34" charset="0"/>
                <a:cs typeface="Times New Roman" pitchFamily="18" charset="0"/>
              </a:rPr>
              <a:t>  Лермонтов, М.Ю. Маскарад : драма в 4-х действиях / Михаил Лермонтов. – М. : Советская Россия, 1989. – 189с. </a:t>
            </a:r>
            <a:endParaRPr kumimoji="0" lang="ru-RU" sz="900" b="1" i="0" u="none" strike="noStrike" cap="none" normalizeH="0" baseline="0" dirty="0" smtClean="0">
              <a:ln>
                <a:noFill/>
              </a:ln>
              <a:solidFill>
                <a:schemeClr val="tx2">
                  <a:lumMod val="50000"/>
                </a:schemeClr>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chemeClr val="tx2">
                    <a:lumMod val="50000"/>
                  </a:schemeClr>
                </a:solidFill>
                <a:effectLst/>
                <a:latin typeface="Times New Roman" pitchFamily="18" charset="0"/>
                <a:ea typeface="Calibri" pitchFamily="34" charset="0"/>
                <a:cs typeface="Times New Roman" pitchFamily="18" charset="0"/>
              </a:rPr>
              <a:t>   </a:t>
            </a:r>
            <a:endParaRPr kumimoji="0" lang="ru-RU" sz="900" b="1" i="0" u="none" strike="noStrike" cap="none" normalizeH="0" baseline="0" dirty="0" smtClean="0">
              <a:ln>
                <a:noFill/>
              </a:ln>
              <a:solidFill>
                <a:schemeClr val="tx2">
                  <a:lumMod val="50000"/>
                </a:schemeClr>
              </a:solidFill>
              <a:effectLst/>
              <a:latin typeface="Arial" pitchFamily="34" charset="0"/>
            </a:endParaRPr>
          </a:p>
        </p:txBody>
      </p:sp>
      <p:sp>
        <p:nvSpPr>
          <p:cNvPr id="20" name="Прямоугольник 19"/>
          <p:cNvSpPr/>
          <p:nvPr/>
        </p:nvSpPr>
        <p:spPr>
          <a:xfrm>
            <a:off x="2857488" y="6215082"/>
            <a:ext cx="3719993" cy="338554"/>
          </a:xfrm>
          <a:prstGeom prst="rect">
            <a:avLst/>
          </a:prstGeom>
        </p:spPr>
        <p:txBody>
          <a:bodyPr wrap="square">
            <a:spAutoFit/>
          </a:bodyPr>
          <a:lstStyle/>
          <a:p>
            <a:pPr algn="ctr"/>
            <a:r>
              <a:rPr lang="ru-RU" sz="1600" b="1" dirty="0" smtClean="0">
                <a:solidFill>
                  <a:srgbClr val="FF0000"/>
                </a:solidFill>
                <a:latin typeface="Times New Roman" pitchFamily="18" charset="0"/>
                <a:cs typeface="Times New Roman" pitchFamily="18" charset="0"/>
                <a:hlinkClick r:id="rId11"/>
              </a:rPr>
              <a:t>Слушать вальс к драме «Маскарад»</a:t>
            </a:r>
            <a:endParaRPr lang="ru-RU" sz="1600" b="1" dirty="0">
              <a:solidFill>
                <a:srgbClr val="FF0000"/>
              </a:solidFill>
              <a:latin typeface="Times New Roman" pitchFamily="18" charset="0"/>
              <a:cs typeface="Times New Roman"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2058"/>
                                        </p:tgtEl>
                                        <p:attrNameLst>
                                          <p:attrName>style.visibility</p:attrName>
                                        </p:attrNameLst>
                                      </p:cBhvr>
                                      <p:to>
                                        <p:strVal val="visible"/>
                                      </p:to>
                                    </p:set>
                                    <p:animEffect transition="in" filter="wheel(4)">
                                      <p:cBhvr>
                                        <p:cTn id="7" dur="2000"/>
                                        <p:tgtEl>
                                          <p:spTgt spid="2058"/>
                                        </p:tgtEl>
                                      </p:cBhvr>
                                    </p:animEffect>
                                  </p:childTnLst>
                                </p:cTn>
                              </p:par>
                            </p:childTnLst>
                          </p:cTn>
                        </p:par>
                        <p:par>
                          <p:cTn id="8" fill="hold">
                            <p:stCondLst>
                              <p:cond delay="2000"/>
                            </p:stCondLst>
                            <p:childTnLst>
                              <p:par>
                                <p:cTn id="9" presetID="18" presetClass="entr" presetSubtype="1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trips(downLeft)">
                                      <p:cBhvr>
                                        <p:cTn id="11" dur="1000"/>
                                        <p:tgtEl>
                                          <p:spTgt spid="2"/>
                                        </p:tgtEl>
                                      </p:cBhvr>
                                    </p:animEffect>
                                  </p:childTnLst>
                                </p:cTn>
                              </p:par>
                            </p:childTnLst>
                          </p:cTn>
                        </p:par>
                        <p:par>
                          <p:cTn id="12" fill="hold">
                            <p:stCondLst>
                              <p:cond delay="3000"/>
                            </p:stCondLst>
                            <p:childTnLst>
                              <p:par>
                                <p:cTn id="13" presetID="21" presetClass="entr" presetSubtype="4" fill="hold" nodeType="after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wheel(4)">
                                      <p:cBhvr>
                                        <p:cTn id="15" dur="2000"/>
                                        <p:tgtEl>
                                          <p:spTgt spid="1026"/>
                                        </p:tgtEl>
                                      </p:cBhvr>
                                    </p:animEffect>
                                  </p:childTnLst>
                                </p:cTn>
                              </p:par>
                            </p:childTnLst>
                          </p:cTn>
                        </p:par>
                        <p:par>
                          <p:cTn id="16" fill="hold">
                            <p:stCondLst>
                              <p:cond delay="5000"/>
                            </p:stCondLst>
                            <p:childTnLst>
                              <p:par>
                                <p:cTn id="17" presetID="18" presetClass="entr" presetSubtype="12" fill="hold" grpId="0" nodeType="afterEffect">
                                  <p:stCondLst>
                                    <p:cond delay="0"/>
                                  </p:stCondLst>
                                  <p:childTnLst>
                                    <p:set>
                                      <p:cBhvr>
                                        <p:cTn id="18" dur="1" fill="hold">
                                          <p:stCondLst>
                                            <p:cond delay="0"/>
                                          </p:stCondLst>
                                        </p:cTn>
                                        <p:tgtEl>
                                          <p:spTgt spid="5121"/>
                                        </p:tgtEl>
                                        <p:attrNameLst>
                                          <p:attrName>style.visibility</p:attrName>
                                        </p:attrNameLst>
                                      </p:cBhvr>
                                      <p:to>
                                        <p:strVal val="visible"/>
                                      </p:to>
                                    </p:set>
                                    <p:animEffect transition="in" filter="strips(downLeft)">
                                      <p:cBhvr>
                                        <p:cTn id="19" dur="1000"/>
                                        <p:tgtEl>
                                          <p:spTgt spid="5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1" grpId="0"/>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C:\Documents and Settings\Кармазина.TBC\Рабочий стол\ВЫСТАВКА\горе от ума\0001-001-Rol-muzyki-v-pesakh-A_N_Ostrovskogo.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38915" name="Rectangle 3"/>
          <p:cNvSpPr>
            <a:spLocks noChangeArrowheads="1"/>
          </p:cNvSpPr>
          <p:nvPr/>
        </p:nvSpPr>
        <p:spPr bwMode="auto">
          <a:xfrm rot="10800000" flipV="1">
            <a:off x="428596" y="503569"/>
            <a:ext cx="2428892" cy="44935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34963" algn="l"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lumMod val="95000"/>
                    <a:lumOff val="5000"/>
                  </a:schemeClr>
                </a:solidFill>
                <a:effectLst/>
                <a:latin typeface="a_Romanus" pitchFamily="82" charset="-52"/>
                <a:ea typeface="Times New Roman" pitchFamily="18" charset="0"/>
              </a:rPr>
              <a:t>Вальс давно перерос  значение танца. Он стал самостоятельным образом, целым миром, вмещающим в себя бесконечное разнообразие человеческих чувств. Прислушайтесь: грустит, поет, смеется прекрасная мелодия, кружится и летит над миром волшебный танец. </a:t>
            </a:r>
            <a:r>
              <a:rPr kumimoji="0" lang="ru-RU" b="1" i="0" u="none" strike="noStrike" cap="none" normalizeH="0" baseline="0" dirty="0" smtClean="0">
                <a:ln>
                  <a:noFill/>
                </a:ln>
                <a:solidFill>
                  <a:schemeClr val="accent6">
                    <a:lumMod val="60000"/>
                    <a:lumOff val="40000"/>
                  </a:schemeClr>
                </a:solidFill>
                <a:effectLst/>
                <a:latin typeface="a_Romanus" pitchFamily="82" charset="-52"/>
                <a:ea typeface="Times New Roman" pitchFamily="18" charset="0"/>
              </a:rPr>
              <a:t>Вальс продолжается...</a:t>
            </a:r>
            <a:endParaRPr kumimoji="0" lang="ru-RU" b="1" i="0" u="none" strike="noStrike" cap="none" normalizeH="0" baseline="0" dirty="0" smtClean="0">
              <a:ln>
                <a:noFill/>
              </a:ln>
              <a:solidFill>
                <a:schemeClr val="accent6">
                  <a:lumMod val="60000"/>
                  <a:lumOff val="40000"/>
                </a:schemeClr>
              </a:solidFill>
              <a:effectLst/>
              <a:latin typeface="a_Romanus" pitchFamily="82" charset="-52"/>
            </a:endParaRPr>
          </a:p>
          <a:p>
            <a:pPr marL="0" marR="0" lvl="0" indent="334963" algn="l"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a_Romanus" pitchFamily="82" charset="-52"/>
            </a:endParaRPr>
          </a:p>
        </p:txBody>
      </p:sp>
      <p:pic>
        <p:nvPicPr>
          <p:cNvPr id="38917" name="Picture 5" descr="C:\Documents and Settings\Кармазина.TBC\Рабочий стол\маскарад папка\88298413_vals300x45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72066" y="285728"/>
            <a:ext cx="1171402" cy="1530061"/>
          </a:xfrm>
          <a:prstGeom prst="rect">
            <a:avLst/>
          </a:prstGeom>
          <a:noFill/>
          <a:ln>
            <a:solidFill>
              <a:schemeClr val="accent6">
                <a:lumMod val="50000"/>
              </a:schemeClr>
            </a:solidFill>
          </a:ln>
        </p:spPr>
      </p:pic>
      <p:pic>
        <p:nvPicPr>
          <p:cNvPr id="38918" name="Picture 6" descr="C:\Documents and Settings\Кармазина.TBC\Рабочий стол\маскарад папка\84524143068119.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1013124">
            <a:off x="6852001" y="282184"/>
            <a:ext cx="1608610" cy="2278992"/>
          </a:xfrm>
          <a:prstGeom prst="rect">
            <a:avLst/>
          </a:prstGeom>
          <a:noFill/>
          <a:ln>
            <a:solidFill>
              <a:schemeClr val="accent6">
                <a:lumMod val="50000"/>
              </a:schemeClr>
            </a:solidFill>
          </a:ln>
        </p:spPr>
      </p:pic>
      <p:pic>
        <p:nvPicPr>
          <p:cNvPr id="38919" name="Picture 7" descr="C:\Documents and Settings\Кармазина.TBC\Рабочий стол\маскарад папка\88298026_cj_waltz_71.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rot="1213646">
            <a:off x="5928031" y="4213533"/>
            <a:ext cx="2815417" cy="2042540"/>
          </a:xfrm>
          <a:prstGeom prst="rect">
            <a:avLst/>
          </a:prstGeom>
          <a:noFill/>
          <a:ln>
            <a:solidFill>
              <a:schemeClr val="accent6">
                <a:lumMod val="50000"/>
              </a:schemeClr>
            </a:solidFill>
          </a:ln>
        </p:spPr>
      </p:pic>
      <p:pic>
        <p:nvPicPr>
          <p:cNvPr id="38920" name="Picture 8" descr="C:\Documents and Settings\Кармазина.TBC\Рабочий стол\маскарад папка\balllroom dancing by MaZzuk 4.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857488" y="3500438"/>
            <a:ext cx="2214578" cy="2833702"/>
          </a:xfrm>
          <a:prstGeom prst="rect">
            <a:avLst/>
          </a:prstGeom>
          <a:noFill/>
          <a:ln>
            <a:solidFill>
              <a:schemeClr val="accent6">
                <a:lumMod val="50000"/>
              </a:schemeClr>
            </a:solidFill>
          </a:ln>
        </p:spPr>
      </p:pic>
      <p:pic>
        <p:nvPicPr>
          <p:cNvPr id="38921" name="Picture 9" descr="C:\Documents and Settings\Кармазина.TBC\Рабочий стол\маскарад папка\b367d6eca9717e60ef8074e8140197c8.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rot="20992411">
            <a:off x="2892979" y="533646"/>
            <a:ext cx="1564751" cy="2392031"/>
          </a:xfrm>
          <a:prstGeom prst="rect">
            <a:avLst/>
          </a:prstGeom>
          <a:noFill/>
          <a:ln>
            <a:solidFill>
              <a:schemeClr val="accent6">
                <a:lumMod val="50000"/>
              </a:schemeClr>
            </a:solidFill>
          </a:ln>
        </p:spPr>
      </p:pic>
      <p:pic>
        <p:nvPicPr>
          <p:cNvPr id="38922" name="Picture 10" descr="C:\Documents and Settings\Кармазина.TBC\Рабочий стол\маскарад папка\61696366_24161193_zzzzzzzzzz0dany.gif"/>
          <p:cNvPicPr>
            <a:picLocks noChangeAspect="1" noChangeArrowheads="1" noCrop="1"/>
          </p:cNvPicPr>
          <p:nvPr/>
        </p:nvPicPr>
        <p:blipFill>
          <a:blip r:embed="rId9" cstate="email">
            <a:extLst>
              <a:ext uri="{28A0092B-C50C-407E-A947-70E740481C1C}">
                <a14:useLocalDpi xmlns:a14="http://schemas.microsoft.com/office/drawing/2010/main"/>
              </a:ext>
            </a:extLst>
          </a:blip>
          <a:srcRect/>
          <a:stretch>
            <a:fillRect/>
          </a:stretch>
        </p:blipFill>
        <p:spPr bwMode="auto">
          <a:xfrm>
            <a:off x="4357686" y="1928802"/>
            <a:ext cx="2857520" cy="2071702"/>
          </a:xfrm>
          <a:prstGeom prst="rect">
            <a:avLst/>
          </a:prstGeom>
          <a:noFill/>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8922"/>
                                        </p:tgtEl>
                                        <p:attrNameLst>
                                          <p:attrName>style.visibility</p:attrName>
                                        </p:attrNameLst>
                                      </p:cBhvr>
                                      <p:to>
                                        <p:strVal val="visible"/>
                                      </p:to>
                                    </p:set>
                                    <p:animEffect transition="in" filter="fade">
                                      <p:cBhvr>
                                        <p:cTn id="7" dur="2000"/>
                                        <p:tgtEl>
                                          <p:spTgt spid="389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11.Разное по отделу\фоны для презентаций\01.jpg"/>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0" y="0"/>
            <a:ext cx="9144000" cy="6858000"/>
          </a:xfrm>
          <a:prstGeom prst="rect">
            <a:avLst/>
          </a:prstGeom>
          <a:noFill/>
        </p:spPr>
      </p:pic>
      <p:sp>
        <p:nvSpPr>
          <p:cNvPr id="3073" name="Rectangle 1"/>
          <p:cNvSpPr>
            <a:spLocks noChangeArrowheads="1"/>
          </p:cNvSpPr>
          <p:nvPr/>
        </p:nvSpPr>
        <p:spPr bwMode="auto">
          <a:xfrm>
            <a:off x="0" y="2643182"/>
            <a:ext cx="9144000" cy="28700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lang="ru-RU" sz="1400" dirty="0" smtClean="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400" dirty="0" smtClean="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400" dirty="0" smtClean="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lang="ru-RU" sz="1400" dirty="0" smtClean="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p>
          <a:p>
            <a:pPr marL="0" marR="0" lvl="0" indent="0" algn="l" defTabSz="914400" rtl="0" eaLnBrk="0" fontAlgn="base" latinLnBrk="0" hangingPunct="0">
              <a:lnSpc>
                <a:spcPts val="13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p>
          <a:p>
            <a:pPr marL="0" marR="0" lvl="0" indent="0" defTabSz="914400" rtl="0" eaLnBrk="0" fontAlgn="base" latinLnBrk="0" hangingPunct="0">
              <a:spcBef>
                <a:spcPct val="0"/>
              </a:spcBef>
              <a:spcAft>
                <a:spcPct val="0"/>
              </a:spcAft>
              <a:buClrTx/>
              <a:buSzTx/>
              <a:buFontTx/>
              <a:buNone/>
              <a:tabLst/>
            </a:pPr>
            <a:r>
              <a:rPr kumimoji="0" lang="ru-RU" sz="14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sz="90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spcBef>
                <a:spcPts val="100"/>
              </a:spcBef>
              <a:spcAft>
                <a:spcPts val="100"/>
              </a:spcAft>
              <a:buClrTx/>
              <a:buSzTx/>
              <a:buFontTx/>
              <a:buNone/>
              <a:tabLst/>
            </a:pPr>
            <a:r>
              <a:rPr kumimoji="0" lang="ru-RU" sz="14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sz="90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sz="1800" b="0" i="0" u="none" strike="noStrike" cap="none" normalizeH="0" baseline="0" dirty="0" smtClean="0">
              <a:ln>
                <a:noFill/>
              </a:ln>
              <a:solidFill>
                <a:schemeClr val="tx1"/>
              </a:solidFill>
              <a:effectLst/>
              <a:latin typeface="Arial" pitchFamily="34" charset="0"/>
            </a:endParaRPr>
          </a:p>
        </p:txBody>
      </p:sp>
      <p:sp>
        <p:nvSpPr>
          <p:cNvPr id="5" name="Прямоугольник 4"/>
          <p:cNvSpPr/>
          <p:nvPr/>
        </p:nvSpPr>
        <p:spPr>
          <a:xfrm>
            <a:off x="2357422" y="1214422"/>
            <a:ext cx="4214842" cy="584775"/>
          </a:xfrm>
          <a:prstGeom prst="rect">
            <a:avLst/>
          </a:prstGeom>
        </p:spPr>
        <p:txBody>
          <a:bodyPr wrap="square">
            <a:spAutoFit/>
          </a:bodyPr>
          <a:lstStyle/>
          <a:p>
            <a:pPr algn="ctr"/>
            <a:r>
              <a:rPr lang="ru-RU" sz="3200" b="1" dirty="0" smtClean="0">
                <a:solidFill>
                  <a:srgbClr val="C00000"/>
                </a:solidFill>
                <a:latin typeface="a_Romanus" pitchFamily="82" charset="-52"/>
              </a:rPr>
              <a:t>СПИСОК ЛИТЕРАТУРЫ</a:t>
            </a:r>
            <a:endParaRPr lang="ru-RU" sz="3200" b="1" dirty="0">
              <a:solidFill>
                <a:srgbClr val="C00000"/>
              </a:solidFill>
              <a:latin typeface="a_Romanus" pitchFamily="82" charset="-52"/>
            </a:endParaRPr>
          </a:p>
        </p:txBody>
      </p:sp>
      <p:sp>
        <p:nvSpPr>
          <p:cNvPr id="3074" name="Rectangle 2"/>
          <p:cNvSpPr>
            <a:spLocks noChangeArrowheads="1"/>
          </p:cNvSpPr>
          <p:nvPr/>
        </p:nvSpPr>
        <p:spPr bwMode="auto">
          <a:xfrm rot="10800000" flipV="1">
            <a:off x="428596" y="1411723"/>
            <a:ext cx="8715404" cy="38625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lang="ru-RU" sz="2000" dirty="0" smtClean="0">
                <a:solidFill>
                  <a:srgbClr val="C00000"/>
                </a:solidFill>
                <a:latin typeface="Times New Roman" pitchFamily="18" charset="0"/>
                <a:ea typeface="Calibri" pitchFamily="34" charset="0"/>
                <a:cs typeface="Times New Roman" pitchFamily="18" charset="0"/>
              </a:rPr>
              <a:t>                                                      </a:t>
            </a:r>
            <a:r>
              <a:rPr kumimoji="0" lang="ru-RU" sz="20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Книги:</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900" b="0" i="0" u="none" strike="noStrike" cap="none" normalizeH="0" baseline="0" dirty="0" smtClean="0">
              <a:ln>
                <a:noFill/>
              </a:ln>
              <a:solidFill>
                <a:schemeClr val="tx1"/>
              </a:solidFill>
              <a:effectLst/>
              <a:latin typeface="Arial" pitchFamily="34" charset="0"/>
            </a:endParaRPr>
          </a:p>
          <a:p>
            <a:pPr marR="0" lvl="0" algn="just" defTabSz="914400" rtl="0" eaLnBrk="0" fontAlgn="base" latinLnBrk="0" hangingPunct="0">
              <a:lnSpc>
                <a:spcPct val="100000"/>
              </a:lnSpc>
              <a:spcBef>
                <a:spcPct val="0"/>
              </a:spcBef>
              <a:spcAft>
                <a:spcPct val="0"/>
              </a:spcAft>
              <a:buClrTx/>
              <a:buSzTx/>
              <a:buFontTx/>
              <a:buNone/>
              <a:tabLst>
                <a:tab pos="174625" algn="l"/>
              </a:tabLst>
            </a:pPr>
            <a:r>
              <a:rPr kumimoji="0" lang="ru-RU" sz="14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1.</a:t>
            </a:r>
            <a:r>
              <a:rPr kumimoji="0" lang="ru-RU" sz="1400" b="1" i="0" u="none" strike="noStrike" cap="none" normalizeH="0" baseline="0" dirty="0" smtClean="0">
                <a:ln>
                  <a:noFill/>
                </a:ln>
                <a:solidFill>
                  <a:schemeClr val="tx2">
                    <a:lumMod val="50000"/>
                  </a:schemeClr>
                </a:solidFill>
                <a:effectLst/>
                <a:latin typeface="Times New Roman" pitchFamily="18" charset="0"/>
                <a:ea typeface="Calibri" pitchFamily="34" charset="0"/>
                <a:cs typeface="Times New Roman" pitchFamily="18" charset="0"/>
              </a:rPr>
              <a:t>  Ауэрбах, Л. Рассказы о вальсе / Лев Ауэрбах. – М. : Советский композитор, 1980. – 175с.    </a:t>
            </a:r>
            <a:endParaRPr kumimoji="0" lang="ru-RU" sz="900" b="1" i="0" u="none" strike="noStrike" cap="none" normalizeH="0" baseline="0" dirty="0" smtClean="0">
              <a:ln>
                <a:noFill/>
              </a:ln>
              <a:solidFill>
                <a:schemeClr val="tx2">
                  <a:lumMod val="50000"/>
                </a:schemeClr>
              </a:solidFill>
              <a:effectLst/>
              <a:latin typeface="Arial" pitchFamily="34" charset="0"/>
            </a:endParaRPr>
          </a:p>
          <a:p>
            <a:pPr marR="0" lvl="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2.  </a:t>
            </a:r>
            <a:r>
              <a:rPr kumimoji="0" lang="ru-RU" sz="1400" b="1" i="0" u="none" strike="noStrike" cap="none" normalizeH="0" baseline="0" dirty="0" smtClean="0">
                <a:ln>
                  <a:noFill/>
                </a:ln>
                <a:solidFill>
                  <a:schemeClr val="tx2">
                    <a:lumMod val="50000"/>
                  </a:schemeClr>
                </a:solidFill>
                <a:effectLst/>
                <a:latin typeface="Times New Roman" pitchFamily="18" charset="0"/>
                <a:ea typeface="Calibri" pitchFamily="34" charset="0"/>
                <a:cs typeface="Times New Roman" pitchFamily="18" charset="0"/>
              </a:rPr>
              <a:t>Берберова, Н. Чайковский  / Нина Берберова. - СПб. :  </a:t>
            </a:r>
            <a:r>
              <a:rPr kumimoji="0" lang="ru-RU" sz="1400" b="1" i="0" u="none" strike="noStrike" cap="none" normalizeH="0" baseline="0" dirty="0" err="1" smtClean="0">
                <a:ln>
                  <a:noFill/>
                </a:ln>
                <a:solidFill>
                  <a:schemeClr val="tx2">
                    <a:lumMod val="50000"/>
                  </a:schemeClr>
                </a:solidFill>
                <a:effectLst/>
                <a:latin typeface="Times New Roman" pitchFamily="18" charset="0"/>
                <a:ea typeface="Calibri" pitchFamily="34" charset="0"/>
                <a:cs typeface="Times New Roman" pitchFamily="18" charset="0"/>
              </a:rPr>
              <a:t>Лимбус</a:t>
            </a:r>
            <a:r>
              <a:rPr kumimoji="0" lang="ru-RU" sz="1400" b="1" i="0" u="none" strike="noStrike" cap="none" normalizeH="0" baseline="0" dirty="0" smtClean="0">
                <a:ln>
                  <a:noFill/>
                </a:ln>
                <a:solidFill>
                  <a:schemeClr val="tx2">
                    <a:lumMod val="50000"/>
                  </a:schemeClr>
                </a:solidFill>
                <a:effectLst/>
                <a:latin typeface="Times New Roman" pitchFamily="18" charset="0"/>
                <a:ea typeface="Calibri" pitchFamily="34" charset="0"/>
                <a:cs typeface="Times New Roman" pitchFamily="18" charset="0"/>
              </a:rPr>
              <a:t> Пресс, 1997. – 256с.   </a:t>
            </a:r>
            <a:endParaRPr kumimoji="0" lang="ru-RU" sz="900" b="1" i="0" u="none" strike="noStrike" cap="none" normalizeH="0" baseline="0" dirty="0" smtClean="0">
              <a:ln>
                <a:noFill/>
              </a:ln>
              <a:solidFill>
                <a:schemeClr val="tx2">
                  <a:lumMod val="50000"/>
                </a:schemeClr>
              </a:solidFill>
              <a:effectLst/>
              <a:latin typeface="Arial" pitchFamily="34" charset="0"/>
            </a:endParaRPr>
          </a:p>
          <a:p>
            <a:pPr marR="0" lvl="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3.</a:t>
            </a:r>
            <a:r>
              <a:rPr kumimoji="0" lang="ru-RU" sz="1400" b="1" i="0" u="none" strike="noStrike" cap="none" normalizeH="0" baseline="0" dirty="0" smtClean="0">
                <a:ln>
                  <a:noFill/>
                </a:ln>
                <a:solidFill>
                  <a:schemeClr val="tx2">
                    <a:lumMod val="50000"/>
                  </a:schemeClr>
                </a:solidFill>
                <a:effectLst/>
                <a:latin typeface="Times New Roman" pitchFamily="18" charset="0"/>
                <a:ea typeface="Calibri" pitchFamily="34" charset="0"/>
                <a:cs typeface="Times New Roman" pitchFamily="18" charset="0"/>
              </a:rPr>
              <a:t>  Великович, Э. Здесь танцуют : рассказы о танцах / Эмма Великович.  –  Л. : Детская литература, </a:t>
            </a:r>
          </a:p>
          <a:p>
            <a:pPr marR="0" lvl="0" algn="just" defTabSz="914400" rtl="0" eaLnBrk="0" fontAlgn="base" latinLnBrk="0" hangingPunct="0">
              <a:lnSpc>
                <a:spcPct val="100000"/>
              </a:lnSpc>
              <a:spcBef>
                <a:spcPct val="0"/>
              </a:spcBef>
              <a:spcAft>
                <a:spcPct val="0"/>
              </a:spcAft>
              <a:buClrTx/>
              <a:buSzTx/>
              <a:buFontTx/>
              <a:buNone/>
              <a:tabLst/>
            </a:pPr>
            <a:r>
              <a:rPr lang="ru-RU" sz="1400" b="1" dirty="0" smtClean="0">
                <a:solidFill>
                  <a:schemeClr val="tx2">
                    <a:lumMod val="50000"/>
                  </a:schemeClr>
                </a:solidFill>
                <a:latin typeface="Times New Roman" pitchFamily="18" charset="0"/>
                <a:ea typeface="Calibri" pitchFamily="34" charset="0"/>
                <a:cs typeface="Times New Roman" pitchFamily="18" charset="0"/>
              </a:rPr>
              <a:t>     1974. – 95с.</a:t>
            </a:r>
            <a:r>
              <a:rPr kumimoji="0" lang="ru-RU" sz="1400" b="1" i="0" u="none" strike="noStrike" cap="none" normalizeH="0" baseline="0" dirty="0" smtClean="0">
                <a:ln>
                  <a:noFill/>
                </a:ln>
                <a:solidFill>
                  <a:schemeClr val="tx2">
                    <a:lumMod val="50000"/>
                  </a:schemeClr>
                </a:solidFill>
                <a:effectLst/>
                <a:latin typeface="Times New Roman" pitchFamily="18" charset="0"/>
                <a:ea typeface="Calibri" pitchFamily="34" charset="0"/>
                <a:cs typeface="Times New Roman" pitchFamily="18" charset="0"/>
              </a:rPr>
              <a:t>     </a:t>
            </a:r>
          </a:p>
          <a:p>
            <a:pPr marR="0" lvl="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4.</a:t>
            </a:r>
            <a:r>
              <a:rPr kumimoji="0" lang="ru-RU" sz="1400" b="1" i="0" u="none" strike="noStrike" cap="none" normalizeH="0" baseline="0" dirty="0" smtClean="0">
                <a:ln>
                  <a:noFill/>
                </a:ln>
                <a:solidFill>
                  <a:schemeClr val="tx2">
                    <a:lumMod val="50000"/>
                  </a:schemeClr>
                </a:solidFill>
                <a:effectLst/>
                <a:latin typeface="Times New Roman" pitchFamily="18" charset="0"/>
                <a:ea typeface="Calibri" pitchFamily="34" charset="0"/>
                <a:cs typeface="Times New Roman" pitchFamily="18" charset="0"/>
              </a:rPr>
              <a:t>  </a:t>
            </a:r>
            <a:r>
              <a:rPr kumimoji="0" lang="ru-RU" sz="1400" b="1" i="0" u="none" strike="noStrike" cap="none" normalizeH="0" baseline="0" dirty="0" err="1" smtClean="0">
                <a:ln>
                  <a:noFill/>
                </a:ln>
                <a:solidFill>
                  <a:schemeClr val="tx2">
                    <a:lumMod val="50000"/>
                  </a:schemeClr>
                </a:solidFill>
                <a:effectLst/>
                <a:latin typeface="Times New Roman" pitchFamily="18" charset="0"/>
                <a:ea typeface="Calibri" pitchFamily="34" charset="0"/>
                <a:cs typeface="Times New Roman" pitchFamily="18" charset="0"/>
              </a:rPr>
              <a:t>Вишневицкий</a:t>
            </a:r>
            <a:r>
              <a:rPr kumimoji="0" lang="ru-RU" sz="1400" b="1" i="0" u="none" strike="noStrike" cap="none" normalizeH="0" baseline="0" dirty="0" smtClean="0">
                <a:ln>
                  <a:noFill/>
                </a:ln>
                <a:solidFill>
                  <a:schemeClr val="tx2">
                    <a:lumMod val="50000"/>
                  </a:schemeClr>
                </a:solidFill>
                <a:effectLst/>
                <a:latin typeface="Times New Roman" pitchFamily="18" charset="0"/>
                <a:ea typeface="Calibri" pitchFamily="34" charset="0"/>
                <a:cs typeface="Times New Roman" pitchFamily="18" charset="0"/>
              </a:rPr>
              <a:t>, И.Г. Сергей Прокофьев / Игорь </a:t>
            </a:r>
            <a:r>
              <a:rPr kumimoji="0" lang="ru-RU" sz="1400" b="1" i="0" u="none" strike="noStrike" cap="none" normalizeH="0" baseline="0" dirty="0" err="1" smtClean="0">
                <a:ln>
                  <a:noFill/>
                </a:ln>
                <a:solidFill>
                  <a:schemeClr val="tx2">
                    <a:lumMod val="50000"/>
                  </a:schemeClr>
                </a:solidFill>
                <a:effectLst/>
                <a:latin typeface="Times New Roman" pitchFamily="18" charset="0"/>
                <a:ea typeface="Calibri" pitchFamily="34" charset="0"/>
                <a:cs typeface="Times New Roman" pitchFamily="18" charset="0"/>
              </a:rPr>
              <a:t>Вишневицкий</a:t>
            </a:r>
            <a:r>
              <a:rPr kumimoji="0" lang="ru-RU" sz="1400" b="1" i="0" u="none" strike="noStrike" cap="none" normalizeH="0" baseline="0" dirty="0" smtClean="0">
                <a:ln>
                  <a:noFill/>
                </a:ln>
                <a:solidFill>
                  <a:schemeClr val="tx2">
                    <a:lumMod val="50000"/>
                  </a:schemeClr>
                </a:solidFill>
                <a:effectLst/>
                <a:latin typeface="Times New Roman" pitchFamily="18" charset="0"/>
                <a:ea typeface="Calibri" pitchFamily="34" charset="0"/>
                <a:cs typeface="Times New Roman" pitchFamily="18" charset="0"/>
              </a:rPr>
              <a:t>. – М. : Молодая гвардия, 2009. – 703с.</a:t>
            </a:r>
            <a:r>
              <a:rPr lang="ru-RU" sz="1400" b="1" dirty="0" smtClean="0">
                <a:solidFill>
                  <a:schemeClr val="tx2">
                    <a:lumMod val="50000"/>
                  </a:schemeClr>
                </a:solidFill>
                <a:latin typeface="Times New Roman" pitchFamily="18" charset="0"/>
                <a:ea typeface="Calibri" pitchFamily="34" charset="0"/>
                <a:cs typeface="Times New Roman" pitchFamily="18" charset="0"/>
              </a:rPr>
              <a:t> - (Жизнь замечательных людей).</a:t>
            </a:r>
            <a:r>
              <a:rPr kumimoji="0" lang="ru-RU" sz="1400" b="1" i="0" u="none" strike="noStrike" cap="none" normalizeH="0" baseline="0" dirty="0" smtClean="0">
                <a:ln>
                  <a:noFill/>
                </a:ln>
                <a:solidFill>
                  <a:schemeClr val="tx2">
                    <a:lumMod val="50000"/>
                  </a:schemeClr>
                </a:solidFill>
                <a:effectLst/>
                <a:latin typeface="Times New Roman" pitchFamily="18" charset="0"/>
                <a:ea typeface="Calibri" pitchFamily="34" charset="0"/>
                <a:cs typeface="Times New Roman" pitchFamily="18" charset="0"/>
              </a:rPr>
              <a:t>          </a:t>
            </a:r>
            <a:r>
              <a:rPr kumimoji="0" lang="ru-RU" sz="1400" b="1" i="0" u="none" strike="noStrike" cap="none" normalizeH="0" dirty="0" smtClean="0">
                <a:ln>
                  <a:noFill/>
                </a:ln>
                <a:solidFill>
                  <a:schemeClr val="tx2">
                    <a:lumMod val="50000"/>
                  </a:schemeClr>
                </a:solidFill>
                <a:effectLst/>
                <a:latin typeface="Times New Roman" pitchFamily="18" charset="0"/>
                <a:ea typeface="Calibri" pitchFamily="34" charset="0"/>
                <a:cs typeface="Times New Roman" pitchFamily="18" charset="0"/>
              </a:rPr>
              <a:t>                   </a:t>
            </a:r>
            <a:r>
              <a:rPr kumimoji="0" lang="ru-RU" sz="1400" b="1" i="0" u="none" strike="noStrike" cap="none" normalizeH="0" baseline="0" dirty="0" smtClean="0">
                <a:ln>
                  <a:noFill/>
                </a:ln>
                <a:solidFill>
                  <a:schemeClr val="tx2">
                    <a:lumMod val="50000"/>
                  </a:schemeClr>
                </a:solidFill>
                <a:effectLst/>
                <a:latin typeface="Times New Roman" pitchFamily="18" charset="0"/>
                <a:ea typeface="Calibri" pitchFamily="34" charset="0"/>
                <a:cs typeface="Times New Roman" pitchFamily="18" charset="0"/>
              </a:rPr>
              <a:t>     </a:t>
            </a:r>
            <a:endParaRPr kumimoji="0" lang="ru-RU" sz="900" b="1" i="0" u="none" strike="noStrike" cap="none" normalizeH="0" baseline="0" dirty="0" smtClean="0">
              <a:ln>
                <a:noFill/>
              </a:ln>
              <a:solidFill>
                <a:schemeClr val="tx2">
                  <a:lumMod val="50000"/>
                </a:schemeClr>
              </a:solidFill>
              <a:effectLst/>
              <a:latin typeface="Arial" pitchFamily="34" charset="0"/>
            </a:endParaRPr>
          </a:p>
          <a:p>
            <a:pPr marR="0" lvl="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5.</a:t>
            </a:r>
            <a:r>
              <a:rPr kumimoji="0" lang="ru-RU" sz="1400" b="1" i="0" u="none" strike="noStrike" cap="none" normalizeH="0" baseline="0" dirty="0" smtClean="0">
                <a:ln>
                  <a:noFill/>
                </a:ln>
                <a:solidFill>
                  <a:schemeClr val="tx2">
                    <a:lumMod val="50000"/>
                  </a:schemeClr>
                </a:solidFill>
                <a:effectLst/>
                <a:latin typeface="Times New Roman" pitchFamily="18" charset="0"/>
                <a:ea typeface="Calibri" pitchFamily="34" charset="0"/>
                <a:cs typeface="Times New Roman" pitchFamily="18" charset="0"/>
              </a:rPr>
              <a:t> Грибоедов, А.С. Горе от ума : комедия в четырех действиях в стихах / Александр Грибоедов. – М. :         Детская литература, 2012. – 205с. – (Школьная библиотека).     </a:t>
            </a:r>
            <a:endParaRPr kumimoji="0" lang="ru-RU" sz="900" b="1" i="0" u="none" strike="noStrike" cap="none" normalizeH="0" baseline="0" dirty="0" smtClean="0">
              <a:ln>
                <a:noFill/>
              </a:ln>
              <a:solidFill>
                <a:schemeClr val="tx2">
                  <a:lumMod val="50000"/>
                </a:schemeClr>
              </a:solidFill>
              <a:effectLst/>
              <a:latin typeface="Arial" pitchFamily="34" charset="0"/>
            </a:endParaRPr>
          </a:p>
          <a:p>
            <a:pPr marR="0" lvl="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6</a:t>
            </a:r>
            <a:r>
              <a:rPr kumimoji="0" lang="ru-RU" sz="1400" b="1" i="0" u="none" strike="noStrike" cap="none" normalizeH="0" baseline="0" dirty="0" smtClean="0">
                <a:ln>
                  <a:noFill/>
                </a:ln>
                <a:solidFill>
                  <a:schemeClr val="tx2">
                    <a:lumMod val="50000"/>
                  </a:schemeClr>
                </a:solidFill>
                <a:effectLst/>
                <a:latin typeface="Times New Roman" pitchFamily="18" charset="0"/>
                <a:ea typeface="Calibri" pitchFamily="34" charset="0"/>
                <a:cs typeface="Times New Roman" pitchFamily="18" charset="0"/>
              </a:rPr>
              <a:t>.  Калинина, Н. П.И.Чайковский : повесть / Наталья Калинина. – М. : Детская литература, 1988. – </a:t>
            </a:r>
            <a:endParaRPr lang="ru-RU" sz="1400" b="1" dirty="0" smtClean="0">
              <a:solidFill>
                <a:schemeClr val="tx2">
                  <a:lumMod val="50000"/>
                </a:schemeClr>
              </a:solidFill>
              <a:latin typeface="Times New Roman" pitchFamily="18" charset="0"/>
              <a:ea typeface="Calibri" pitchFamily="34" charset="0"/>
              <a:cs typeface="Times New Roman" pitchFamily="18" charset="0"/>
            </a:endParaRPr>
          </a:p>
          <a:p>
            <a:pPr marR="0" lvl="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dirty="0" smtClean="0">
                <a:ln>
                  <a:noFill/>
                </a:ln>
                <a:solidFill>
                  <a:schemeClr val="tx2">
                    <a:lumMod val="50000"/>
                  </a:schemeClr>
                </a:solidFill>
                <a:effectLst/>
                <a:latin typeface="Times New Roman" pitchFamily="18" charset="0"/>
                <a:cs typeface="Times New Roman" pitchFamily="18" charset="0"/>
              </a:rPr>
              <a:t>     143с.</a:t>
            </a:r>
            <a:r>
              <a:rPr kumimoji="0" lang="ru-RU" sz="1400" b="1" i="0" u="none" strike="noStrike" cap="none" normalizeH="0" baseline="0" dirty="0" smtClean="0">
                <a:ln>
                  <a:noFill/>
                </a:ln>
                <a:solidFill>
                  <a:schemeClr val="tx2">
                    <a:lumMod val="50000"/>
                  </a:schemeClr>
                </a:solidFill>
                <a:effectLst/>
                <a:latin typeface="Times New Roman" pitchFamily="18" charset="0"/>
                <a:ea typeface="Calibri" pitchFamily="34" charset="0"/>
                <a:cs typeface="Times New Roman" pitchFamily="18" charset="0"/>
              </a:rPr>
              <a:t>   </a:t>
            </a:r>
            <a:endParaRPr kumimoji="0" lang="ru-RU" sz="900" b="1" i="0" u="none" strike="noStrike" cap="none" normalizeH="0" baseline="0" dirty="0" smtClean="0">
              <a:ln>
                <a:noFill/>
              </a:ln>
              <a:solidFill>
                <a:schemeClr val="tx2">
                  <a:lumMod val="50000"/>
                </a:schemeClr>
              </a:solidFill>
              <a:effectLst/>
              <a:latin typeface="Arial" pitchFamily="34" charset="0"/>
            </a:endParaRPr>
          </a:p>
          <a:p>
            <a:pPr marR="0" lvl="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7.</a:t>
            </a:r>
            <a:r>
              <a:rPr kumimoji="0" lang="ru-RU" sz="1400" b="1" i="0" u="none" strike="noStrike" cap="none" normalizeH="0" baseline="0" dirty="0" smtClean="0">
                <a:ln>
                  <a:noFill/>
                </a:ln>
                <a:solidFill>
                  <a:schemeClr val="tx2">
                    <a:lumMod val="50000"/>
                  </a:schemeClr>
                </a:solidFill>
                <a:effectLst/>
                <a:latin typeface="Times New Roman" pitchFamily="18" charset="0"/>
                <a:ea typeface="Calibri" pitchFamily="34" charset="0"/>
                <a:cs typeface="Times New Roman" pitchFamily="18" charset="0"/>
              </a:rPr>
              <a:t>  Лермонтов, М.Ю. Маскарад : драма в 4-х действиях / Михаил Лермонтов. – М. : Советская Россия, </a:t>
            </a:r>
            <a:endParaRPr lang="ru-RU" sz="1400" b="1" dirty="0" smtClean="0">
              <a:solidFill>
                <a:schemeClr val="tx2">
                  <a:lumMod val="50000"/>
                </a:schemeClr>
              </a:solidFill>
              <a:latin typeface="Times New Roman" pitchFamily="18" charset="0"/>
              <a:ea typeface="Calibri" pitchFamily="34" charset="0"/>
              <a:cs typeface="Times New Roman" pitchFamily="18" charset="0"/>
            </a:endParaRPr>
          </a:p>
          <a:p>
            <a:pPr marR="0" lvl="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dirty="0" smtClean="0">
                <a:ln>
                  <a:noFill/>
                </a:ln>
                <a:solidFill>
                  <a:schemeClr val="tx2">
                    <a:lumMod val="50000"/>
                  </a:schemeClr>
                </a:solidFill>
                <a:effectLst/>
                <a:latin typeface="Times New Roman" pitchFamily="18" charset="0"/>
                <a:ea typeface="Calibri" pitchFamily="34" charset="0"/>
                <a:cs typeface="Times New Roman" pitchFamily="18" charset="0"/>
              </a:rPr>
              <a:t> 1989. – 189с.</a:t>
            </a:r>
            <a:r>
              <a:rPr kumimoji="0" lang="ru-RU" sz="1400" b="1" i="0" u="none" strike="noStrike" cap="none" normalizeH="0" baseline="0" dirty="0" smtClean="0">
                <a:ln>
                  <a:noFill/>
                </a:ln>
                <a:solidFill>
                  <a:schemeClr val="tx2">
                    <a:lumMod val="50000"/>
                  </a:schemeClr>
                </a:solidFill>
                <a:effectLst/>
                <a:latin typeface="Times New Roman" pitchFamily="18" charset="0"/>
                <a:ea typeface="Calibri" pitchFamily="34" charset="0"/>
                <a:cs typeface="Times New Roman" pitchFamily="18" charset="0"/>
              </a:rPr>
              <a:t>   </a:t>
            </a:r>
            <a:endParaRPr kumimoji="0" lang="ru-RU" sz="900" b="1" i="0" u="none" strike="noStrike" cap="none" normalizeH="0" baseline="0" dirty="0" smtClean="0">
              <a:ln>
                <a:noFill/>
              </a:ln>
              <a:solidFill>
                <a:schemeClr val="tx2">
                  <a:lumMod val="50000"/>
                </a:schemeClr>
              </a:solidFill>
              <a:effectLst/>
              <a:latin typeface="Arial" pitchFamily="34" charset="0"/>
            </a:endParaRPr>
          </a:p>
          <a:p>
            <a:pPr marR="0" lvl="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8.</a:t>
            </a:r>
            <a:r>
              <a:rPr kumimoji="0" lang="ru-RU" sz="1400" b="1" i="0" u="none" strike="noStrike" cap="none" normalizeH="0" baseline="0" dirty="0" smtClean="0">
                <a:ln>
                  <a:noFill/>
                </a:ln>
                <a:solidFill>
                  <a:schemeClr val="tx2">
                    <a:lumMod val="50000"/>
                  </a:schemeClr>
                </a:solidFill>
                <a:effectLst/>
                <a:latin typeface="Times New Roman" pitchFamily="18" charset="0"/>
                <a:ea typeface="Calibri" pitchFamily="34" charset="0"/>
                <a:cs typeface="Times New Roman" pitchFamily="18" charset="0"/>
              </a:rPr>
              <a:t>  </a:t>
            </a:r>
            <a:r>
              <a:rPr kumimoji="0" lang="ru-RU" sz="1400" b="1" i="0" u="none" strike="noStrike" cap="none" normalizeH="0" baseline="0" dirty="0" err="1" smtClean="0">
                <a:ln>
                  <a:noFill/>
                </a:ln>
                <a:solidFill>
                  <a:schemeClr val="tx2">
                    <a:lumMod val="50000"/>
                  </a:schemeClr>
                </a:solidFill>
                <a:effectLst/>
                <a:latin typeface="Times New Roman" pitchFamily="18" charset="0"/>
                <a:ea typeface="Calibri" pitchFamily="34" charset="0"/>
                <a:cs typeface="Times New Roman" pitchFamily="18" charset="0"/>
              </a:rPr>
              <a:t>Мархасев</a:t>
            </a:r>
            <a:r>
              <a:rPr kumimoji="0" lang="ru-RU" sz="1400" b="1" i="0" u="none" strike="noStrike" cap="none" normalizeH="0" baseline="0" dirty="0" smtClean="0">
                <a:ln>
                  <a:noFill/>
                </a:ln>
                <a:solidFill>
                  <a:schemeClr val="tx2">
                    <a:lumMod val="50000"/>
                  </a:schemeClr>
                </a:solidFill>
                <a:effectLst/>
                <a:latin typeface="Times New Roman" pitchFamily="18" charset="0"/>
                <a:ea typeface="Calibri" pitchFamily="34" charset="0"/>
                <a:cs typeface="Times New Roman" pitchFamily="18" charset="0"/>
              </a:rPr>
              <a:t>, Л. Серенада на все времена : книга о русском романсе и лирической песне / Лев </a:t>
            </a:r>
            <a:r>
              <a:rPr kumimoji="0" lang="ru-RU" sz="1400" b="1" i="0" u="none" strike="noStrike" cap="none" normalizeH="0" baseline="0" dirty="0" err="1" smtClean="0">
                <a:ln>
                  <a:noFill/>
                </a:ln>
                <a:solidFill>
                  <a:schemeClr val="tx2">
                    <a:lumMod val="50000"/>
                  </a:schemeClr>
                </a:solidFill>
                <a:effectLst/>
                <a:latin typeface="Times New Roman" pitchFamily="18" charset="0"/>
                <a:ea typeface="Calibri" pitchFamily="34" charset="0"/>
                <a:cs typeface="Times New Roman" pitchFamily="18" charset="0"/>
              </a:rPr>
              <a:t>Мархасев</a:t>
            </a:r>
            <a:r>
              <a:rPr kumimoji="0" lang="ru-RU" sz="1400" b="1" i="0" u="none" strike="noStrike" cap="none" normalizeH="0" baseline="0" dirty="0" smtClean="0">
                <a:ln>
                  <a:noFill/>
                </a:ln>
                <a:solidFill>
                  <a:schemeClr val="tx2">
                    <a:lumMod val="50000"/>
                  </a:schemeClr>
                </a:solidFill>
                <a:effectLst/>
                <a:latin typeface="Times New Roman" pitchFamily="18" charset="0"/>
                <a:ea typeface="Calibri" pitchFamily="34" charset="0"/>
                <a:cs typeface="Times New Roman" pitchFamily="18" charset="0"/>
              </a:rPr>
              <a:t>.           - Л. : Советский композитор, 1988. – 117. </a:t>
            </a:r>
            <a:endParaRPr kumimoji="0" lang="ru-RU" sz="1800" b="1" i="0" u="none" strike="noStrike" cap="none" normalizeH="0" baseline="0" dirty="0" smtClean="0">
              <a:ln>
                <a:noFill/>
              </a:ln>
              <a:solidFill>
                <a:schemeClr val="tx2">
                  <a:lumMod val="50000"/>
                </a:schemeClr>
              </a:solidFill>
              <a:effectLst/>
              <a:latin typeface="Arial" pitchFamily="34" charset="0"/>
            </a:endParaRPr>
          </a:p>
        </p:txBody>
      </p:sp>
      <p:sp>
        <p:nvSpPr>
          <p:cNvPr id="6" name="Прямоугольник 5"/>
          <p:cNvSpPr/>
          <p:nvPr/>
        </p:nvSpPr>
        <p:spPr>
          <a:xfrm>
            <a:off x="428596" y="5214950"/>
            <a:ext cx="7858180" cy="584775"/>
          </a:xfrm>
          <a:prstGeom prst="rect">
            <a:avLst/>
          </a:prstGeom>
        </p:spPr>
        <p:txBody>
          <a:bodyPr wrap="square">
            <a:spAutoFit/>
          </a:bodyPr>
          <a:lstStyle/>
          <a:p>
            <a:r>
              <a:rPr lang="ru-RU" sz="1400" b="1" dirty="0" smtClean="0">
                <a:solidFill>
                  <a:srgbClr val="C00000"/>
                </a:solidFill>
                <a:latin typeface="Times New Roman" pitchFamily="18" charset="0"/>
                <a:ea typeface="Calibri" pitchFamily="34" charset="0"/>
                <a:cs typeface="Times New Roman" pitchFamily="18" charset="0"/>
              </a:rPr>
              <a:t>9.</a:t>
            </a:r>
            <a:r>
              <a:rPr lang="ru-RU" sz="1400" b="1" dirty="0" smtClean="0">
                <a:solidFill>
                  <a:schemeClr val="tx2">
                    <a:lumMod val="50000"/>
                  </a:schemeClr>
                </a:solidFill>
                <a:latin typeface="Times New Roman" pitchFamily="18" charset="0"/>
                <a:ea typeface="Calibri" pitchFamily="34" charset="0"/>
                <a:cs typeface="Times New Roman" pitchFamily="18" charset="0"/>
              </a:rPr>
              <a:t>   </a:t>
            </a:r>
            <a:r>
              <a:rPr lang="ru-RU" sz="1400" b="1" dirty="0" err="1" smtClean="0">
                <a:solidFill>
                  <a:schemeClr val="tx2">
                    <a:lumMod val="50000"/>
                  </a:schemeClr>
                </a:solidFill>
                <a:latin typeface="Times New Roman" pitchFamily="18" charset="0"/>
                <a:ea typeface="Calibri" pitchFamily="34" charset="0"/>
                <a:cs typeface="Times New Roman" pitchFamily="18" charset="0"/>
              </a:rPr>
              <a:t>Мейлих</a:t>
            </a:r>
            <a:r>
              <a:rPr lang="ru-RU" sz="1400" b="1" dirty="0" smtClean="0">
                <a:solidFill>
                  <a:schemeClr val="tx2">
                    <a:lumMod val="50000"/>
                  </a:schemeClr>
                </a:solidFill>
                <a:latin typeface="Times New Roman" pitchFamily="18" charset="0"/>
                <a:ea typeface="Calibri" pitchFamily="34" charset="0"/>
                <a:cs typeface="Times New Roman" pitchFamily="18" charset="0"/>
              </a:rPr>
              <a:t>, Е. Иоганн Штраус : из истории венского вальса / Евгений </a:t>
            </a:r>
            <a:r>
              <a:rPr lang="ru-RU" sz="1400" b="1" dirty="0" err="1" smtClean="0">
                <a:solidFill>
                  <a:schemeClr val="tx2">
                    <a:lumMod val="50000"/>
                  </a:schemeClr>
                </a:solidFill>
                <a:latin typeface="Times New Roman" pitchFamily="18" charset="0"/>
                <a:ea typeface="Calibri" pitchFamily="34" charset="0"/>
                <a:cs typeface="Times New Roman" pitchFamily="18" charset="0"/>
              </a:rPr>
              <a:t>Мейлих</a:t>
            </a:r>
            <a:r>
              <a:rPr lang="ru-RU" sz="1400" b="1" dirty="0" smtClean="0">
                <a:solidFill>
                  <a:schemeClr val="tx2">
                    <a:lumMod val="50000"/>
                  </a:schemeClr>
                </a:solidFill>
                <a:latin typeface="Times New Roman" pitchFamily="18" charset="0"/>
                <a:ea typeface="Calibri" pitchFamily="34" charset="0"/>
                <a:cs typeface="Times New Roman" pitchFamily="18" charset="0"/>
              </a:rPr>
              <a:t>. –  Изд. 3-е.  –           Л. : Музыка, 1969. – 189с</a:t>
            </a:r>
            <a:r>
              <a:rPr lang="ru-RU" b="1" dirty="0" smtClean="0">
                <a:solidFill>
                  <a:schemeClr val="tx2">
                    <a:lumMod val="50000"/>
                  </a:schemeClr>
                </a:solidFill>
                <a:latin typeface="Times New Roman" pitchFamily="18" charset="0"/>
                <a:ea typeface="Calibri" pitchFamily="34" charset="0"/>
                <a:cs typeface="Times New Roman" pitchFamily="18" charset="0"/>
              </a:rPr>
              <a:t>.</a:t>
            </a:r>
            <a:endParaRPr lang="ru-RU" dirty="0"/>
          </a:p>
        </p:txBody>
      </p:sp>
    </p:spTree>
  </p:cSld>
  <p:clrMapOvr>
    <a:masterClrMapping/>
  </p:clrMapOvr>
  <p:transition spd="slow">
    <p:strips dir="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11.Разное по отделу\фоны для презентаций\0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3" name="Picture 2" descr="D:\11.Разное по отделу\фоны для презентаций\01.jpg"/>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0" y="0"/>
            <a:ext cx="9286844" cy="6858000"/>
          </a:xfrm>
          <a:prstGeom prst="rect">
            <a:avLst/>
          </a:prstGeom>
          <a:noFill/>
        </p:spPr>
      </p:pic>
      <p:sp>
        <p:nvSpPr>
          <p:cNvPr id="2049" name="Rectangle 1"/>
          <p:cNvSpPr>
            <a:spLocks noChangeArrowheads="1"/>
          </p:cNvSpPr>
          <p:nvPr/>
        </p:nvSpPr>
        <p:spPr bwMode="auto">
          <a:xfrm>
            <a:off x="357158" y="357166"/>
            <a:ext cx="8143932"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lang="ru-RU" sz="1400" dirty="0" smtClean="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400" dirty="0" smtClean="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2">
                    <a:lumMod val="50000"/>
                  </a:schemeClr>
                </a:solidFill>
                <a:effectLst/>
                <a:latin typeface="Times New Roman" pitchFamily="18" charset="0"/>
                <a:ea typeface="Calibri" pitchFamily="34" charset="0"/>
                <a:cs typeface="Times New Roman" pitchFamily="18" charset="0"/>
              </a:rPr>
              <a:t>    </a:t>
            </a:r>
            <a:r>
              <a:rPr kumimoji="0" lang="ru-RU" sz="14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10.</a:t>
            </a:r>
            <a:r>
              <a:rPr kumimoji="0" lang="ru-RU" sz="1400" b="1" i="0" u="none" strike="noStrike" cap="none" normalizeH="0" baseline="0" dirty="0" smtClean="0">
                <a:ln>
                  <a:noFill/>
                </a:ln>
                <a:solidFill>
                  <a:schemeClr val="tx2">
                    <a:lumMod val="50000"/>
                  </a:schemeClr>
                </a:solidFill>
                <a:effectLst/>
                <a:latin typeface="Times New Roman" pitchFamily="18" charset="0"/>
                <a:ea typeface="Calibri" pitchFamily="34" charset="0"/>
                <a:cs typeface="Times New Roman" pitchFamily="18" charset="0"/>
              </a:rPr>
              <a:t>  Музыкальная энциклопедия : [в 6-ти т.] Т.1 (А-Г) /  гл. ред.    Ю.В.Келдыш.  –  М. :              Советская энциклопедия,  1973. - 1070с.  </a:t>
            </a:r>
            <a:endParaRPr kumimoji="0" lang="ru-RU" sz="900" b="1" i="0" u="none" strike="noStrike" cap="none" normalizeH="0" baseline="0" dirty="0" smtClean="0">
              <a:ln>
                <a:noFill/>
              </a:ln>
              <a:solidFill>
                <a:schemeClr val="tx2">
                  <a:lumMod val="50000"/>
                </a:schemeClr>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    11.  </a:t>
            </a:r>
            <a:r>
              <a:rPr kumimoji="0" lang="ru-RU" sz="1400" b="1" i="0" u="none" strike="noStrike" cap="none" normalizeH="0" baseline="0" dirty="0" smtClean="0">
                <a:ln>
                  <a:noFill/>
                </a:ln>
                <a:solidFill>
                  <a:schemeClr val="tx2">
                    <a:lumMod val="50000"/>
                  </a:schemeClr>
                </a:solidFill>
                <a:effectLst/>
                <a:latin typeface="Times New Roman" pitchFamily="18" charset="0"/>
                <a:ea typeface="Calibri" pitchFamily="34" charset="0"/>
                <a:cs typeface="Times New Roman" pitchFamily="18" charset="0"/>
              </a:rPr>
              <a:t>Русские композиторы : история отечественной музыки в   биографиях ее творцов :    [справочник] / ред. Л.А.Серебрякова.  –  Челябинск : Урал Л.Т.Д., 2001. – 508с.  </a:t>
            </a:r>
            <a:endParaRPr kumimoji="0" lang="ru-RU" sz="900" b="1" i="0" u="none" strike="noStrike" cap="none" normalizeH="0" baseline="0" dirty="0" smtClean="0">
              <a:ln>
                <a:noFill/>
              </a:ln>
              <a:solidFill>
                <a:schemeClr val="tx2">
                  <a:lumMod val="50000"/>
                </a:schemeClr>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    12.  </a:t>
            </a:r>
            <a:r>
              <a:rPr kumimoji="0" lang="ru-RU" sz="1400" b="1" i="0" u="none" strike="noStrike" cap="none" normalizeH="0" baseline="0" dirty="0" smtClean="0">
                <a:ln>
                  <a:noFill/>
                </a:ln>
                <a:solidFill>
                  <a:schemeClr val="tx2">
                    <a:lumMod val="50000"/>
                  </a:schemeClr>
                </a:solidFill>
                <a:effectLst/>
                <a:latin typeface="Times New Roman" pitchFamily="18" charset="0"/>
                <a:ea typeface="Calibri" pitchFamily="34" charset="0"/>
                <a:cs typeface="Times New Roman" pitchFamily="18" charset="0"/>
              </a:rPr>
              <a:t>Черная, Е. «Евгений Онегин» П.И.Чайковского / Елена Черная. –  М. : </a:t>
            </a:r>
            <a:r>
              <a:rPr kumimoji="0" lang="ru-RU" sz="1400" b="1" i="0" u="none" strike="noStrike" cap="none" normalizeH="0" baseline="0" dirty="0" err="1" smtClean="0">
                <a:ln>
                  <a:noFill/>
                </a:ln>
                <a:solidFill>
                  <a:schemeClr val="tx2">
                    <a:lumMod val="50000"/>
                  </a:schemeClr>
                </a:solidFill>
                <a:effectLst/>
                <a:latin typeface="Times New Roman" pitchFamily="18" charset="0"/>
                <a:ea typeface="Calibri" pitchFamily="34" charset="0"/>
                <a:cs typeface="Times New Roman" pitchFamily="18" charset="0"/>
              </a:rPr>
              <a:t>Гос</a:t>
            </a:r>
            <a:r>
              <a:rPr kumimoji="0" lang="ru-RU" sz="1400" b="1" i="0" u="none" strike="noStrike" cap="none" normalizeH="0" baseline="0" dirty="0" smtClean="0">
                <a:ln>
                  <a:noFill/>
                </a:ln>
                <a:solidFill>
                  <a:schemeClr val="tx2">
                    <a:lumMod val="50000"/>
                  </a:schemeClr>
                </a:solidFill>
                <a:effectLst/>
                <a:latin typeface="Times New Roman" pitchFamily="18" charset="0"/>
                <a:ea typeface="Calibri" pitchFamily="34" charset="0"/>
                <a:cs typeface="Times New Roman" pitchFamily="18" charset="0"/>
              </a:rPr>
              <a:t>. муз. изд., 1960. </a:t>
            </a:r>
            <a:endParaRPr lang="ru-RU" sz="1400" b="1" dirty="0" smtClean="0">
              <a:solidFill>
                <a:schemeClr val="tx2">
                  <a:lumMod val="50000"/>
                </a:schemeClr>
              </a:solidFill>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dirty="0" smtClean="0">
                <a:ln>
                  <a:noFill/>
                </a:ln>
                <a:solidFill>
                  <a:schemeClr val="tx2">
                    <a:lumMod val="50000"/>
                  </a:schemeClr>
                </a:solidFill>
                <a:effectLst/>
                <a:latin typeface="Times New Roman" pitchFamily="18" charset="0"/>
                <a:cs typeface="Times New Roman" pitchFamily="18" charset="0"/>
              </a:rPr>
              <a:t>      - 98с.</a:t>
            </a:r>
            <a:endParaRPr kumimoji="0" lang="ru-RU" sz="1800" b="0" i="0" u="none" strike="noStrike" cap="none" normalizeH="0" baseline="0" dirty="0" smtClean="0">
              <a:ln>
                <a:noFill/>
              </a:ln>
              <a:solidFill>
                <a:schemeClr val="tx1"/>
              </a:solidFill>
              <a:effectLst/>
              <a:latin typeface="Arial" pitchFamily="34" charset="0"/>
            </a:endParaRPr>
          </a:p>
        </p:txBody>
      </p:sp>
      <p:sp>
        <p:nvSpPr>
          <p:cNvPr id="2050" name="Rectangle 2"/>
          <p:cNvSpPr>
            <a:spLocks noChangeArrowheads="1"/>
          </p:cNvSpPr>
          <p:nvPr/>
        </p:nvSpPr>
        <p:spPr bwMode="auto">
          <a:xfrm>
            <a:off x="500034" y="2357430"/>
            <a:ext cx="8072494" cy="20338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                                                </a:t>
            </a:r>
            <a:r>
              <a:rPr kumimoji="0" lang="ru-RU" sz="2000" b="1" i="0" u="none" strike="noStrike" cap="none" normalizeH="0" dirty="0" smtClean="0">
                <a:ln>
                  <a:noFill/>
                </a:ln>
                <a:solidFill>
                  <a:srgbClr val="C00000"/>
                </a:solidFill>
                <a:effectLst/>
                <a:latin typeface="Times New Roman" pitchFamily="18" charset="0"/>
                <a:ea typeface="Calibri" pitchFamily="34" charset="0"/>
                <a:cs typeface="Times New Roman" pitchFamily="18" charset="0"/>
              </a:rPr>
              <a:t> </a:t>
            </a:r>
            <a:r>
              <a:rPr kumimoji="0" lang="ru-RU" sz="20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 Ноты:</a:t>
            </a:r>
          </a:p>
          <a:p>
            <a:r>
              <a:rPr lang="ru-RU" sz="1400" dirty="0" smtClean="0">
                <a:solidFill>
                  <a:srgbClr val="C00000"/>
                </a:solidFill>
              </a:rPr>
              <a:t> </a:t>
            </a:r>
            <a:r>
              <a:rPr lang="ru-RU" sz="1400" b="1" dirty="0" smtClean="0">
                <a:solidFill>
                  <a:srgbClr val="C00000"/>
                </a:solidFill>
                <a:latin typeface="Times New Roman" pitchFamily="18" charset="0"/>
                <a:cs typeface="Times New Roman" pitchFamily="18" charset="0"/>
              </a:rPr>
              <a:t>1</a:t>
            </a:r>
            <a:r>
              <a:rPr lang="ru-RU" sz="1400" b="1" dirty="0" smtClean="0">
                <a:solidFill>
                  <a:schemeClr val="tx2">
                    <a:lumMod val="50000"/>
                  </a:schemeClr>
                </a:solidFill>
                <a:latin typeface="Times New Roman" pitchFamily="18" charset="0"/>
                <a:cs typeface="Times New Roman" pitchFamily="18" charset="0"/>
              </a:rPr>
              <a:t>.    Альбом классического вальса [Ноты] : для </a:t>
            </a:r>
            <a:r>
              <a:rPr lang="ru-RU" sz="1400" b="1" dirty="0" err="1" smtClean="0">
                <a:solidFill>
                  <a:schemeClr val="tx2">
                    <a:lumMod val="50000"/>
                  </a:schemeClr>
                </a:solidFill>
                <a:latin typeface="Times New Roman" pitchFamily="18" charset="0"/>
                <a:cs typeface="Times New Roman" pitchFamily="18" charset="0"/>
              </a:rPr>
              <a:t>фп</a:t>
            </a:r>
            <a:r>
              <a:rPr lang="ru-RU" sz="1400" b="1" dirty="0" smtClean="0">
                <a:solidFill>
                  <a:schemeClr val="tx2">
                    <a:lumMod val="50000"/>
                  </a:schemeClr>
                </a:solidFill>
                <a:latin typeface="Times New Roman" pitchFamily="18" charset="0"/>
                <a:cs typeface="Times New Roman" pitchFamily="18" charset="0"/>
              </a:rPr>
              <a:t>. Т.2. -  Изд. 2-е  / [сост. и ред. К.С. Сорокина] –     М. : Советский композитор, 1987. – 175с.</a:t>
            </a:r>
          </a:p>
          <a:p>
            <a:r>
              <a:rPr lang="ru-RU" sz="1400" b="1" dirty="0" smtClean="0">
                <a:solidFill>
                  <a:srgbClr val="C00000"/>
                </a:solidFill>
                <a:latin typeface="Times New Roman" pitchFamily="18" charset="0"/>
                <a:cs typeface="Times New Roman" pitchFamily="18" charset="0"/>
              </a:rPr>
              <a:t> 2.</a:t>
            </a:r>
            <a:r>
              <a:rPr lang="ru-RU" sz="1400" b="1" dirty="0" smtClean="0">
                <a:solidFill>
                  <a:schemeClr val="tx2">
                    <a:lumMod val="50000"/>
                  </a:schemeClr>
                </a:solidFill>
                <a:latin typeface="Times New Roman" pitchFamily="18" charset="0"/>
                <a:cs typeface="Times New Roman" pitchFamily="18" charset="0"/>
              </a:rPr>
              <a:t>    Золотая коллекция русского романса  [Ноты] : для голоса и </a:t>
            </a:r>
            <a:r>
              <a:rPr lang="ru-RU" sz="1400" b="1" dirty="0" err="1" smtClean="0">
                <a:solidFill>
                  <a:schemeClr val="tx2">
                    <a:lumMod val="50000"/>
                  </a:schemeClr>
                </a:solidFill>
                <a:latin typeface="Times New Roman" pitchFamily="18" charset="0"/>
                <a:cs typeface="Times New Roman" pitchFamily="18" charset="0"/>
              </a:rPr>
              <a:t>фп</a:t>
            </a:r>
            <a:r>
              <a:rPr lang="ru-RU" sz="1400" b="1" dirty="0" smtClean="0">
                <a:solidFill>
                  <a:schemeClr val="tx2">
                    <a:lumMod val="50000"/>
                  </a:schemeClr>
                </a:solidFill>
                <a:latin typeface="Times New Roman" pitchFamily="18" charset="0"/>
                <a:cs typeface="Times New Roman" pitchFamily="18" charset="0"/>
              </a:rPr>
              <a:t>. / [</a:t>
            </a:r>
            <a:r>
              <a:rPr lang="en-US" sz="1400" b="1" dirty="0" smtClean="0">
                <a:solidFill>
                  <a:schemeClr val="tx2">
                    <a:lumMod val="50000"/>
                  </a:schemeClr>
                </a:solidFill>
                <a:latin typeface="Times New Roman" pitchFamily="18" charset="0"/>
                <a:cs typeface="Times New Roman" pitchFamily="18" charset="0"/>
              </a:rPr>
              <a:t>c</a:t>
            </a:r>
            <a:r>
              <a:rPr lang="ru-RU" sz="1400" b="1" dirty="0" smtClean="0">
                <a:solidFill>
                  <a:schemeClr val="tx2">
                    <a:lumMod val="50000"/>
                  </a:schemeClr>
                </a:solidFill>
                <a:latin typeface="Times New Roman" pitchFamily="18" charset="0"/>
                <a:cs typeface="Times New Roman" pitchFamily="18" charset="0"/>
              </a:rPr>
              <a:t>ост. В. </a:t>
            </a:r>
            <a:r>
              <a:rPr lang="ru-RU" sz="1400" b="1" dirty="0" err="1" smtClean="0">
                <a:solidFill>
                  <a:schemeClr val="tx2">
                    <a:lumMod val="50000"/>
                  </a:schemeClr>
                </a:solidFill>
                <a:latin typeface="Times New Roman" pitchFamily="18" charset="0"/>
                <a:cs typeface="Times New Roman" pitchFamily="18" charset="0"/>
              </a:rPr>
              <a:t>Кулев</a:t>
            </a:r>
            <a:r>
              <a:rPr lang="ru-RU" sz="1400" b="1" dirty="0" smtClean="0">
                <a:solidFill>
                  <a:schemeClr val="tx2">
                    <a:lumMod val="50000"/>
                  </a:schemeClr>
                </a:solidFill>
                <a:latin typeface="Times New Roman" pitchFamily="18" charset="0"/>
                <a:cs typeface="Times New Roman" pitchFamily="18" charset="0"/>
              </a:rPr>
              <a:t>, Ф. </a:t>
            </a:r>
            <a:r>
              <a:rPr lang="ru-RU" sz="1400" b="1" dirty="0" err="1" smtClean="0">
                <a:solidFill>
                  <a:schemeClr val="tx2">
                    <a:lumMod val="50000"/>
                  </a:schemeClr>
                </a:solidFill>
                <a:latin typeface="Times New Roman" pitchFamily="18" charset="0"/>
                <a:cs typeface="Times New Roman" pitchFamily="18" charset="0"/>
              </a:rPr>
              <a:t>Такун</a:t>
            </a:r>
            <a:r>
              <a:rPr lang="ru-RU" sz="1400" b="1" dirty="0" smtClean="0">
                <a:solidFill>
                  <a:schemeClr val="tx2">
                    <a:lumMod val="50000"/>
                  </a:schemeClr>
                </a:solidFill>
                <a:latin typeface="Times New Roman" pitchFamily="18" charset="0"/>
                <a:cs typeface="Times New Roman" pitchFamily="18" charset="0"/>
              </a:rPr>
              <a:t>] – М. : Современная музыка, 2000. – 237с.</a:t>
            </a:r>
            <a:endParaRPr kumimoji="0" lang="ru-RU" sz="1400" b="1" i="0" u="none" strike="noStrike" cap="none" normalizeH="0" baseline="0" dirty="0" smtClean="0">
              <a:ln>
                <a:noFill/>
              </a:ln>
              <a:solidFill>
                <a:schemeClr val="tx2">
                  <a:lumMod val="50000"/>
                </a:schemeClr>
              </a:solidFill>
              <a:effectLst/>
              <a:latin typeface="Times New Roman" pitchFamily="18" charset="0"/>
              <a:ea typeface="Calibri" pitchFamily="34" charset="0"/>
              <a:cs typeface="Times New Roman" pitchFamily="18" charset="0"/>
            </a:endParaRPr>
          </a:p>
          <a:p>
            <a:pPr marL="342900" marR="0" lvl="0" indent="-342900" algn="l" defTabSz="914400" rtl="0" eaLnBrk="1" fontAlgn="base" latinLnBrk="0" hangingPunct="1">
              <a:spcBef>
                <a:spcPts val="100"/>
              </a:spcBef>
              <a:spcAft>
                <a:spcPts val="100"/>
              </a:spcAft>
              <a:buClrTx/>
              <a:buSzTx/>
              <a:tabLst/>
            </a:pPr>
            <a:r>
              <a:rPr kumimoji="0" lang="ru-RU" sz="1400" b="1" i="0" u="none" strike="noStrike" cap="none" normalizeH="0" baseline="0" dirty="0" smtClean="0">
                <a:ln>
                  <a:noFill/>
                </a:ln>
                <a:solidFill>
                  <a:schemeClr val="tx2">
                    <a:lumMod val="50000"/>
                  </a:schemeClr>
                </a:solidFill>
                <a:effectLst/>
                <a:latin typeface="Times New Roman" pitchFamily="18" charset="0"/>
                <a:ea typeface="Calibri" pitchFamily="34" charset="0"/>
                <a:cs typeface="Times New Roman" pitchFamily="18" charset="0"/>
              </a:rPr>
              <a:t> </a:t>
            </a:r>
            <a:r>
              <a:rPr kumimoji="0" lang="ru-RU" sz="14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3.</a:t>
            </a:r>
            <a:r>
              <a:rPr kumimoji="0" lang="ru-RU" sz="1400" b="1" i="0" u="none" strike="noStrike" cap="none" normalizeH="0" baseline="0" dirty="0" smtClean="0">
                <a:ln>
                  <a:noFill/>
                </a:ln>
                <a:solidFill>
                  <a:schemeClr val="tx2">
                    <a:lumMod val="50000"/>
                  </a:schemeClr>
                </a:solidFill>
                <a:effectLst/>
                <a:latin typeface="Times New Roman" pitchFamily="18" charset="0"/>
                <a:ea typeface="Calibri" pitchFamily="34" charset="0"/>
                <a:cs typeface="Times New Roman" pitchFamily="18" charset="0"/>
              </a:rPr>
              <a:t>    От классики до джаза : любимые мелодии для фортепиано [Ноты].  -  Вып.4 / [сост.  </a:t>
            </a:r>
          </a:p>
          <a:p>
            <a:pPr marL="342900" marR="0" lvl="0" indent="-342900" algn="l" defTabSz="914400" rtl="0" eaLnBrk="1" fontAlgn="base" latinLnBrk="0" hangingPunct="1">
              <a:spcBef>
                <a:spcPts val="100"/>
              </a:spcBef>
              <a:spcAft>
                <a:spcPts val="100"/>
              </a:spcAft>
              <a:buClrTx/>
              <a:buSzTx/>
              <a:tabLst/>
            </a:pPr>
            <a:r>
              <a:rPr lang="ru-RU" sz="1400" b="1" dirty="0" smtClean="0">
                <a:solidFill>
                  <a:schemeClr val="tx2">
                    <a:lumMod val="50000"/>
                  </a:schemeClr>
                </a:solidFill>
                <a:latin typeface="Times New Roman" pitchFamily="18" charset="0"/>
                <a:cs typeface="Times New Roman" pitchFamily="18" charset="0"/>
              </a:rPr>
              <a:t>Н. Сазонова</a:t>
            </a:r>
            <a:r>
              <a:rPr lang="en-US" sz="1400" b="1" dirty="0" smtClean="0">
                <a:solidFill>
                  <a:schemeClr val="tx2">
                    <a:lumMod val="50000"/>
                  </a:schemeClr>
                </a:solidFill>
                <a:latin typeface="Times New Roman" pitchFamily="18" charset="0"/>
                <a:cs typeface="Times New Roman" pitchFamily="18" charset="0"/>
              </a:rPr>
              <a:t>]</a:t>
            </a:r>
            <a:r>
              <a:rPr lang="ru-RU" sz="1400" b="1" dirty="0" smtClean="0">
                <a:solidFill>
                  <a:schemeClr val="tx2">
                    <a:lumMod val="50000"/>
                  </a:schemeClr>
                </a:solidFill>
                <a:latin typeface="Times New Roman" pitchFamily="18" charset="0"/>
                <a:cs typeface="Times New Roman" pitchFamily="18" charset="0"/>
              </a:rPr>
              <a:t>. – Ростов – на Дону : Феникс, 2009. – 143с.</a:t>
            </a:r>
          </a:p>
          <a:p>
            <a:pPr marL="342900" marR="0" lvl="0" indent="-342900" algn="l" defTabSz="914400" rtl="0" eaLnBrk="1" fontAlgn="base" latinLnBrk="0" hangingPunct="1">
              <a:spcBef>
                <a:spcPts val="100"/>
              </a:spcBef>
              <a:spcAft>
                <a:spcPts val="100"/>
              </a:spcAft>
              <a:buClrTx/>
              <a:buSzTx/>
              <a:tabLst/>
            </a:pPr>
            <a:endParaRPr kumimoji="0" lang="ru-RU" sz="1800" b="1" i="0" u="none" strike="noStrike" cap="none" normalizeH="0" baseline="0" dirty="0" smtClean="0">
              <a:ln>
                <a:noFill/>
              </a:ln>
              <a:solidFill>
                <a:schemeClr val="tx2">
                  <a:lumMod val="50000"/>
                </a:schemeClr>
              </a:solidFill>
              <a:effectLst/>
              <a:latin typeface="Arial" pitchFamily="34" charset="0"/>
            </a:endParaRPr>
          </a:p>
        </p:txBody>
      </p:sp>
      <p:sp>
        <p:nvSpPr>
          <p:cNvPr id="7" name="Прямоугольник 6"/>
          <p:cNvSpPr/>
          <p:nvPr/>
        </p:nvSpPr>
        <p:spPr>
          <a:xfrm>
            <a:off x="357158" y="4071942"/>
            <a:ext cx="8429684" cy="1497846"/>
          </a:xfrm>
          <a:prstGeom prst="rect">
            <a:avLst/>
          </a:prstGeom>
        </p:spPr>
        <p:txBody>
          <a:bodyPr wrap="square">
            <a:spAutoFit/>
          </a:bodyPr>
          <a:lstStyle/>
          <a:p>
            <a:pPr lvl="0" indent="90488" fontAlgn="base">
              <a:spcBef>
                <a:spcPts val="100"/>
              </a:spcBef>
              <a:spcAft>
                <a:spcPts val="100"/>
              </a:spcAft>
            </a:pPr>
            <a:r>
              <a:rPr lang="ru-RU" b="1" dirty="0" smtClean="0">
                <a:solidFill>
                  <a:schemeClr val="tx2">
                    <a:lumMod val="50000"/>
                  </a:schemeClr>
                </a:solidFill>
                <a:latin typeface="Times New Roman" pitchFamily="18" charset="0"/>
                <a:ea typeface="Calibri" pitchFamily="34" charset="0"/>
                <a:cs typeface="Times New Roman" pitchFamily="18" charset="0"/>
              </a:rPr>
              <a:t>  </a:t>
            </a:r>
            <a:r>
              <a:rPr lang="ru-RU" sz="1400" b="1" dirty="0" smtClean="0">
                <a:solidFill>
                  <a:srgbClr val="C00000"/>
                </a:solidFill>
                <a:latin typeface="Times New Roman" pitchFamily="18" charset="0"/>
                <a:ea typeface="Calibri" pitchFamily="34" charset="0"/>
                <a:cs typeface="Times New Roman" pitchFamily="18" charset="0"/>
              </a:rPr>
              <a:t>4.</a:t>
            </a:r>
            <a:r>
              <a:rPr lang="ru-RU" sz="1400" b="1" dirty="0" smtClean="0">
                <a:solidFill>
                  <a:schemeClr val="tx2">
                    <a:lumMod val="50000"/>
                  </a:schemeClr>
                </a:solidFill>
                <a:latin typeface="Times New Roman" pitchFamily="18" charset="0"/>
                <a:ea typeface="Calibri" pitchFamily="34" charset="0"/>
                <a:cs typeface="Times New Roman" pitchFamily="18" charset="0"/>
              </a:rPr>
              <a:t>    Популярные вальсы  русских и советских композиторов [Ноты] : для фортепиано / [ред. С. Мовчан]. -  М. : Музыка, 1990. – 95с.</a:t>
            </a:r>
            <a:endParaRPr lang="ru-RU" sz="1400" b="1" dirty="0" smtClean="0">
              <a:solidFill>
                <a:schemeClr val="tx2">
                  <a:lumMod val="50000"/>
                </a:schemeClr>
              </a:solidFill>
              <a:latin typeface="Arial" pitchFamily="34" charset="0"/>
            </a:endParaRPr>
          </a:p>
          <a:p>
            <a:pPr lvl="0" indent="90488" eaLnBrk="0" fontAlgn="base" hangingPunct="0">
              <a:spcBef>
                <a:spcPts val="100"/>
              </a:spcBef>
              <a:spcAft>
                <a:spcPts val="100"/>
              </a:spcAft>
            </a:pPr>
            <a:r>
              <a:rPr lang="ru-RU" sz="1400" b="1" dirty="0" smtClean="0">
                <a:solidFill>
                  <a:schemeClr val="tx2">
                    <a:lumMod val="50000"/>
                  </a:schemeClr>
                </a:solidFill>
                <a:latin typeface="Times New Roman" pitchFamily="18" charset="0"/>
                <a:ea typeface="Calibri" pitchFamily="34" charset="0"/>
                <a:cs typeface="Times New Roman" pitchFamily="18" charset="0"/>
              </a:rPr>
              <a:t>  </a:t>
            </a:r>
            <a:r>
              <a:rPr lang="ru-RU" sz="1400" b="1" dirty="0" smtClean="0">
                <a:solidFill>
                  <a:srgbClr val="C00000"/>
                </a:solidFill>
                <a:latin typeface="Times New Roman" pitchFamily="18" charset="0"/>
                <a:ea typeface="Calibri" pitchFamily="34" charset="0"/>
                <a:cs typeface="Times New Roman" pitchFamily="18" charset="0"/>
              </a:rPr>
              <a:t>5.     </a:t>
            </a:r>
            <a:r>
              <a:rPr lang="ru-RU" sz="1400" b="1" dirty="0" smtClean="0">
                <a:solidFill>
                  <a:schemeClr val="tx2">
                    <a:lumMod val="50000"/>
                  </a:schemeClr>
                </a:solidFill>
                <a:latin typeface="Times New Roman" pitchFamily="18" charset="0"/>
                <a:ea typeface="Calibri" pitchFamily="34" charset="0"/>
                <a:cs typeface="Times New Roman" pitchFamily="18" charset="0"/>
              </a:rPr>
              <a:t>Популярные романсы русских композиторов [Ноты] : облегченное переложение для фортепиано / [сост. и ред. С. Мовчан]. - М. : Музыка, 2002. – 47с.</a:t>
            </a:r>
            <a:endParaRPr lang="ru-RU" sz="1400" b="1" dirty="0" smtClean="0">
              <a:solidFill>
                <a:schemeClr val="tx2">
                  <a:lumMod val="50000"/>
                </a:schemeClr>
              </a:solidFill>
              <a:latin typeface="Arial" pitchFamily="34" charset="0"/>
            </a:endParaRPr>
          </a:p>
          <a:p>
            <a:pPr lvl="0" indent="90488" eaLnBrk="0" fontAlgn="base" hangingPunct="0">
              <a:spcBef>
                <a:spcPts val="100"/>
              </a:spcBef>
              <a:spcAft>
                <a:spcPts val="100"/>
              </a:spcAft>
            </a:pPr>
            <a:r>
              <a:rPr lang="ru-RU" sz="1400" b="1" dirty="0" smtClean="0">
                <a:solidFill>
                  <a:srgbClr val="C00000"/>
                </a:solidFill>
                <a:latin typeface="Times New Roman" pitchFamily="18" charset="0"/>
                <a:ea typeface="Calibri" pitchFamily="34" charset="0"/>
                <a:cs typeface="Times New Roman" pitchFamily="18" charset="0"/>
              </a:rPr>
              <a:t>  6.     </a:t>
            </a:r>
            <a:r>
              <a:rPr lang="ru-RU" sz="1400" b="1" dirty="0" smtClean="0">
                <a:solidFill>
                  <a:schemeClr val="tx2">
                    <a:lumMod val="50000"/>
                  </a:schemeClr>
                </a:solidFill>
                <a:latin typeface="Times New Roman" pitchFamily="18" charset="0"/>
                <a:ea typeface="Calibri" pitchFamily="34" charset="0"/>
                <a:cs typeface="Times New Roman" pitchFamily="18" charset="0"/>
              </a:rPr>
              <a:t>Прокофьев, С. Популярные пьесы [Ноты] /  сост. К.Сорокин.  –  М. : Советский композитор, 1970. – 82с. -  (Музыка отдыха).</a:t>
            </a:r>
          </a:p>
        </p:txBody>
      </p:sp>
      <p:sp>
        <p:nvSpPr>
          <p:cNvPr id="8" name="Прямоугольник 7"/>
          <p:cNvSpPr/>
          <p:nvPr/>
        </p:nvSpPr>
        <p:spPr>
          <a:xfrm>
            <a:off x="357158" y="5500702"/>
            <a:ext cx="7929618" cy="805349"/>
          </a:xfrm>
          <a:prstGeom prst="rect">
            <a:avLst/>
          </a:prstGeom>
        </p:spPr>
        <p:txBody>
          <a:bodyPr wrap="square">
            <a:spAutoFit/>
          </a:bodyPr>
          <a:lstStyle/>
          <a:p>
            <a:pPr lvl="0" indent="90488" eaLnBrk="0" fontAlgn="base" hangingPunct="0">
              <a:lnSpc>
                <a:spcPts val="2000"/>
              </a:lnSpc>
              <a:spcBef>
                <a:spcPts val="100"/>
              </a:spcBef>
              <a:spcAft>
                <a:spcPts val="100"/>
              </a:spcAft>
            </a:pPr>
            <a:r>
              <a:rPr lang="ru-RU" sz="1400" b="1" dirty="0" smtClean="0">
                <a:solidFill>
                  <a:schemeClr val="tx2">
                    <a:lumMod val="50000"/>
                  </a:schemeClr>
                </a:solidFill>
                <a:latin typeface="Times New Roman" pitchFamily="18" charset="0"/>
                <a:ea typeface="Calibri" pitchFamily="34" charset="0"/>
                <a:cs typeface="Times New Roman" pitchFamily="18" charset="0"/>
              </a:rPr>
              <a:t>  </a:t>
            </a:r>
            <a:r>
              <a:rPr lang="ru-RU" sz="1400" b="1" dirty="0" smtClean="0">
                <a:solidFill>
                  <a:srgbClr val="C00000"/>
                </a:solidFill>
                <a:latin typeface="Times New Roman" pitchFamily="18" charset="0"/>
                <a:ea typeface="Calibri" pitchFamily="34" charset="0"/>
                <a:cs typeface="Times New Roman" pitchFamily="18" charset="0"/>
              </a:rPr>
              <a:t>7.</a:t>
            </a:r>
            <a:r>
              <a:rPr lang="ru-RU" sz="1400" b="1" dirty="0" smtClean="0">
                <a:solidFill>
                  <a:schemeClr val="tx2">
                    <a:lumMod val="50000"/>
                  </a:schemeClr>
                </a:solidFill>
                <a:latin typeface="Times New Roman" pitchFamily="18" charset="0"/>
                <a:ea typeface="Calibri" pitchFamily="34" charset="0"/>
                <a:cs typeface="Times New Roman" pitchFamily="18" charset="0"/>
              </a:rPr>
              <a:t>     Пушкинские вальсы [Ноты] : для </a:t>
            </a:r>
            <a:r>
              <a:rPr lang="ru-RU" sz="1400" b="1" dirty="0" err="1" smtClean="0">
                <a:solidFill>
                  <a:schemeClr val="tx2">
                    <a:lumMod val="50000"/>
                  </a:schemeClr>
                </a:solidFill>
                <a:latin typeface="Times New Roman" pitchFamily="18" charset="0"/>
                <a:ea typeface="Calibri" pitchFamily="34" charset="0"/>
                <a:cs typeface="Times New Roman" pitchFamily="18" charset="0"/>
              </a:rPr>
              <a:t>фп</a:t>
            </a:r>
            <a:r>
              <a:rPr lang="ru-RU" sz="1400" b="1" dirty="0" smtClean="0">
                <a:solidFill>
                  <a:schemeClr val="tx2">
                    <a:lumMod val="50000"/>
                  </a:schemeClr>
                </a:solidFill>
                <a:latin typeface="Times New Roman" pitchFamily="18" charset="0"/>
                <a:ea typeface="Calibri" pitchFamily="34" charset="0"/>
                <a:cs typeface="Times New Roman" pitchFamily="18" charset="0"/>
              </a:rPr>
              <a:t>. / сост. В.А. Самарин.  – М. : Музыка,    2001. – 32с.</a:t>
            </a:r>
            <a:endParaRPr lang="ru-RU" sz="1400" b="1" dirty="0" smtClean="0">
              <a:solidFill>
                <a:schemeClr val="tx2">
                  <a:lumMod val="50000"/>
                </a:schemeClr>
              </a:solidFill>
              <a:latin typeface="Arial" pitchFamily="34" charset="0"/>
            </a:endParaRPr>
          </a:p>
          <a:p>
            <a:pPr lvl="0" indent="90488" eaLnBrk="0" fontAlgn="base" hangingPunct="0">
              <a:spcBef>
                <a:spcPts val="100"/>
              </a:spcBef>
              <a:spcAft>
                <a:spcPts val="100"/>
              </a:spcAft>
            </a:pPr>
            <a:r>
              <a:rPr lang="ru-RU" sz="1400" b="1" dirty="0" smtClean="0">
                <a:solidFill>
                  <a:schemeClr val="tx2">
                    <a:lumMod val="50000"/>
                  </a:schemeClr>
                </a:solidFill>
                <a:latin typeface="Times New Roman" pitchFamily="18" charset="0"/>
                <a:ea typeface="Calibri" pitchFamily="34" charset="0"/>
                <a:cs typeface="Times New Roman" pitchFamily="18" charset="0"/>
              </a:rPr>
              <a:t>  </a:t>
            </a:r>
            <a:r>
              <a:rPr lang="ru-RU" sz="1400" b="1" dirty="0" smtClean="0">
                <a:solidFill>
                  <a:srgbClr val="C00000"/>
                </a:solidFill>
                <a:latin typeface="Times New Roman" pitchFamily="18" charset="0"/>
                <a:ea typeface="Calibri" pitchFamily="34" charset="0"/>
                <a:cs typeface="Times New Roman" pitchFamily="18" charset="0"/>
              </a:rPr>
              <a:t>8.</a:t>
            </a:r>
            <a:r>
              <a:rPr lang="ru-RU" sz="1400" b="1" dirty="0" smtClean="0">
                <a:solidFill>
                  <a:schemeClr val="tx2">
                    <a:lumMod val="50000"/>
                  </a:schemeClr>
                </a:solidFill>
                <a:latin typeface="Times New Roman" pitchFamily="18" charset="0"/>
                <a:ea typeface="Calibri" pitchFamily="34" charset="0"/>
                <a:cs typeface="Times New Roman" pitchFamily="18" charset="0"/>
              </a:rPr>
              <a:t>     Свиридов, Г. Метель : музыкальные иллюстрации к повести А.С. Пушкина «Метель»  [Ноты]  /  Г. Свиридов ;  </a:t>
            </a:r>
            <a:r>
              <a:rPr lang="ru-RU" sz="1400" b="1" dirty="0" err="1" smtClean="0">
                <a:solidFill>
                  <a:schemeClr val="tx2">
                    <a:lumMod val="50000"/>
                  </a:schemeClr>
                </a:solidFill>
                <a:latin typeface="Times New Roman" pitchFamily="18" charset="0"/>
                <a:ea typeface="Calibri" pitchFamily="34" charset="0"/>
                <a:cs typeface="Times New Roman" pitchFamily="18" charset="0"/>
              </a:rPr>
              <a:t>перелож</a:t>
            </a:r>
            <a:r>
              <a:rPr lang="ru-RU" sz="1400" b="1" dirty="0" smtClean="0">
                <a:solidFill>
                  <a:schemeClr val="tx2">
                    <a:lumMod val="50000"/>
                  </a:schemeClr>
                </a:solidFill>
                <a:latin typeface="Times New Roman" pitchFamily="18" charset="0"/>
                <a:ea typeface="Calibri" pitchFamily="34" charset="0"/>
                <a:cs typeface="Times New Roman" pitchFamily="18" charset="0"/>
              </a:rPr>
              <a:t>. для </a:t>
            </a:r>
            <a:r>
              <a:rPr lang="ru-RU" sz="1400" b="1" dirty="0" err="1" smtClean="0">
                <a:solidFill>
                  <a:schemeClr val="tx2">
                    <a:lumMod val="50000"/>
                  </a:schemeClr>
                </a:solidFill>
                <a:latin typeface="Times New Roman" pitchFamily="18" charset="0"/>
                <a:ea typeface="Calibri" pitchFamily="34" charset="0"/>
                <a:cs typeface="Times New Roman" pitchFamily="18" charset="0"/>
              </a:rPr>
              <a:t>фп</a:t>
            </a:r>
            <a:r>
              <a:rPr lang="ru-RU" sz="1400" b="1" dirty="0" smtClean="0">
                <a:solidFill>
                  <a:schemeClr val="tx2">
                    <a:lumMod val="50000"/>
                  </a:schemeClr>
                </a:solidFill>
                <a:latin typeface="Times New Roman" pitchFamily="18" charset="0"/>
                <a:ea typeface="Calibri" pitchFamily="34" charset="0"/>
                <a:cs typeface="Times New Roman" pitchFamily="18" charset="0"/>
              </a:rPr>
              <a:t>.  К.Титаренко. – М. : Музыка, 1983. – 32с.</a:t>
            </a:r>
            <a:endParaRPr lang="ru-RU" sz="1400" b="1" dirty="0" smtClean="0">
              <a:solidFill>
                <a:schemeClr val="tx2">
                  <a:lumMod val="50000"/>
                </a:schemeClr>
              </a:solidFill>
              <a:latin typeface="Arial" pitchFamily="34" charset="0"/>
            </a:endParaRPr>
          </a:p>
        </p:txBody>
      </p:sp>
    </p:spTree>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11.Разное по отделу\фоны для презентаций\0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2" name="Picture 2" descr="C:\Documents and Settings\Кармазина.TBC\Рабочий стол\ТЕКУЩЕЕ\приглашение к вальсу иллюстрации\dsc08234.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86578" y="5286388"/>
            <a:ext cx="1928826" cy="1428760"/>
          </a:xfrm>
          <a:prstGeom prst="ellipse">
            <a:avLst/>
          </a:prstGeom>
          <a:ln>
            <a:noFill/>
          </a:ln>
          <a:effectLst>
            <a:softEdge rad="112500"/>
          </a:effectLst>
        </p:spPr>
      </p:pic>
      <p:pic>
        <p:nvPicPr>
          <p:cNvPr id="4" name="Picture 2" descr="D:\11.Разное по отделу\фоны для презентаций\01.jpg"/>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0" y="0"/>
            <a:ext cx="9144000" cy="6858000"/>
          </a:xfrm>
          <a:prstGeom prst="rect">
            <a:avLst/>
          </a:prstGeom>
          <a:noFill/>
        </p:spPr>
      </p:pic>
      <p:sp>
        <p:nvSpPr>
          <p:cNvPr id="1025" name="Rectangle 1"/>
          <p:cNvSpPr>
            <a:spLocks noChangeArrowheads="1"/>
          </p:cNvSpPr>
          <p:nvPr/>
        </p:nvSpPr>
        <p:spPr bwMode="auto">
          <a:xfrm>
            <a:off x="428596" y="928670"/>
            <a:ext cx="8358246" cy="9694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90488" algn="l" defTabSz="914400" rtl="0" eaLnBrk="0" fontAlgn="base" latinLnBrk="0" hangingPunct="0">
              <a:spcBef>
                <a:spcPts val="100"/>
              </a:spcBef>
              <a:spcAft>
                <a:spcPts val="100"/>
              </a:spcAft>
              <a:buClrTx/>
              <a:buSzTx/>
              <a:buFontTx/>
              <a:buNone/>
              <a:tabLst/>
            </a:pPr>
            <a:endParaRPr kumimoji="0" lang="ru-RU" sz="900" b="1" i="0" u="none" strike="noStrike" cap="none" normalizeH="0" baseline="0" dirty="0" smtClean="0">
              <a:ln>
                <a:noFill/>
              </a:ln>
              <a:solidFill>
                <a:schemeClr val="tx2">
                  <a:lumMod val="50000"/>
                </a:schemeClr>
              </a:solidFill>
              <a:effectLst/>
              <a:latin typeface="Arial" pitchFamily="34" charset="0"/>
            </a:endParaRPr>
          </a:p>
          <a:p>
            <a:pPr marL="0" marR="0" lvl="0" indent="90488" algn="l" defTabSz="914400" rtl="0" eaLnBrk="0" fontAlgn="base" latinLnBrk="0" hangingPunct="0">
              <a:lnSpc>
                <a:spcPts val="2000"/>
              </a:lnSpc>
              <a:spcBef>
                <a:spcPts val="100"/>
              </a:spcBef>
              <a:spcAft>
                <a:spcPts val="100"/>
              </a:spcAft>
              <a:buClrTx/>
              <a:buSzTx/>
              <a:buFontTx/>
              <a:buNone/>
              <a:tabLst/>
            </a:pPr>
            <a:endParaRPr kumimoji="0" lang="ru-RU" sz="900" b="1" i="0" u="none" strike="noStrike" cap="none" normalizeH="0" baseline="0" dirty="0" smtClean="0">
              <a:ln>
                <a:noFill/>
              </a:ln>
              <a:solidFill>
                <a:schemeClr val="tx2">
                  <a:lumMod val="50000"/>
                </a:schemeClr>
              </a:solidFill>
              <a:effectLst/>
              <a:latin typeface="Arial" pitchFamily="34" charset="0"/>
            </a:endParaRPr>
          </a:p>
          <a:p>
            <a:pPr marL="0" marR="0" lvl="0" indent="90488" algn="l" defTabSz="914400" rtl="0" eaLnBrk="0" fontAlgn="base" latinLnBrk="0" hangingPunct="0">
              <a:spcBef>
                <a:spcPts val="100"/>
              </a:spcBef>
              <a:spcAft>
                <a:spcPts val="100"/>
              </a:spcAft>
              <a:buClrTx/>
              <a:buSzTx/>
              <a:buFontTx/>
              <a:buNone/>
              <a:tabLst/>
            </a:pPr>
            <a:r>
              <a:rPr kumimoji="0" lang="ru-RU" sz="14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 9.</a:t>
            </a:r>
            <a:r>
              <a:rPr kumimoji="0" lang="ru-RU" sz="1400" b="1" i="0" u="none" strike="noStrike" cap="none" normalizeH="0" baseline="0" dirty="0" smtClean="0">
                <a:ln>
                  <a:noFill/>
                </a:ln>
                <a:solidFill>
                  <a:schemeClr val="tx2">
                    <a:lumMod val="50000"/>
                  </a:schemeClr>
                </a:solidFill>
                <a:effectLst/>
                <a:latin typeface="Times New Roman" pitchFamily="18" charset="0"/>
                <a:ea typeface="Calibri" pitchFamily="34" charset="0"/>
                <a:cs typeface="Times New Roman" pitchFamily="18" charset="0"/>
              </a:rPr>
              <a:t>   Старинные вальсы для фортепиано [Ноты]  /  [сост.  : Э. Корсакова ,  Л. Павлов]. – М. : Музыка, 1984. -  79с. – (Музыка отдыха).</a:t>
            </a:r>
            <a:endParaRPr kumimoji="0" lang="ru-RU" sz="1800" b="1" i="0" u="none" strike="noStrike" cap="none" normalizeH="0" baseline="0" dirty="0" smtClean="0">
              <a:ln>
                <a:noFill/>
              </a:ln>
              <a:solidFill>
                <a:schemeClr val="tx2">
                  <a:lumMod val="50000"/>
                </a:schemeClr>
              </a:solidFill>
              <a:effectLst/>
              <a:latin typeface="Arial" pitchFamily="34" charset="0"/>
            </a:endParaRPr>
          </a:p>
        </p:txBody>
      </p:sp>
      <p:sp>
        <p:nvSpPr>
          <p:cNvPr id="3" name="Rectangle 2"/>
          <p:cNvSpPr>
            <a:spLocks noChangeArrowheads="1"/>
          </p:cNvSpPr>
          <p:nvPr/>
        </p:nvSpPr>
        <p:spPr bwMode="auto">
          <a:xfrm>
            <a:off x="357158" y="1857364"/>
            <a:ext cx="821537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90488" algn="l" defTabSz="914400" rtl="0" eaLnBrk="1" fontAlgn="base" latinLnBrk="0" hangingPunct="1">
              <a:lnSpc>
                <a:spcPct val="100000"/>
              </a:lnSpc>
              <a:spcBef>
                <a:spcPct val="0"/>
              </a:spcBef>
              <a:spcAft>
                <a:spcPct val="0"/>
              </a:spcAft>
              <a:buClrTx/>
              <a:buSzTx/>
              <a:tabLst/>
            </a:pPr>
            <a:r>
              <a:rPr kumimoji="0" lang="ru-RU" sz="1400" b="1" i="0" u="none" strike="noStrike" cap="none" normalizeH="0" baseline="0" dirty="0" smtClean="0">
                <a:ln>
                  <a:noFill/>
                </a:ln>
                <a:solidFill>
                  <a:schemeClr val="tx2">
                    <a:lumMod val="50000"/>
                  </a:schemeClr>
                </a:solidFill>
                <a:effectLst/>
                <a:latin typeface="Times New Roman" pitchFamily="18" charset="0"/>
                <a:ea typeface="Calibri" pitchFamily="34" charset="0"/>
                <a:cs typeface="Times New Roman" pitchFamily="18" charset="0"/>
              </a:rPr>
              <a:t>  </a:t>
            </a:r>
            <a:r>
              <a:rPr kumimoji="0" lang="ru-RU" sz="14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10.</a:t>
            </a:r>
            <a:r>
              <a:rPr kumimoji="0" lang="ru-RU" sz="1400" b="1" i="0" u="none" strike="noStrike" cap="none" normalizeH="0" baseline="0" dirty="0" smtClean="0">
                <a:ln>
                  <a:noFill/>
                </a:ln>
                <a:solidFill>
                  <a:schemeClr val="tx2">
                    <a:lumMod val="50000"/>
                  </a:schemeClr>
                </a:solidFill>
                <a:effectLst/>
                <a:latin typeface="Times New Roman" pitchFamily="18" charset="0"/>
                <a:ea typeface="Calibri" pitchFamily="34" charset="0"/>
                <a:cs typeface="Times New Roman" pitchFamily="18" charset="0"/>
              </a:rPr>
              <a:t>  Старинные русские вальсы [Ноты] : в </a:t>
            </a:r>
            <a:r>
              <a:rPr kumimoji="0" lang="ru-RU" sz="1400" b="1" i="0" u="none" strike="noStrike" cap="none" normalizeH="0" baseline="0" dirty="0" err="1" smtClean="0">
                <a:ln>
                  <a:noFill/>
                </a:ln>
                <a:solidFill>
                  <a:schemeClr val="tx2">
                    <a:lumMod val="50000"/>
                  </a:schemeClr>
                </a:solidFill>
                <a:effectLst/>
                <a:latin typeface="Times New Roman" pitchFamily="18" charset="0"/>
                <a:ea typeface="Calibri" pitchFamily="34" charset="0"/>
                <a:cs typeface="Times New Roman" pitchFamily="18" charset="0"/>
              </a:rPr>
              <a:t>перелож</a:t>
            </a:r>
            <a:r>
              <a:rPr kumimoji="0" lang="ru-RU" sz="1400" b="1" i="0" u="none" strike="noStrike" cap="none" normalizeH="0" baseline="0" dirty="0" smtClean="0">
                <a:ln>
                  <a:noFill/>
                </a:ln>
                <a:solidFill>
                  <a:schemeClr val="tx2">
                    <a:lumMod val="50000"/>
                  </a:schemeClr>
                </a:solidFill>
                <a:effectLst/>
                <a:latin typeface="Times New Roman" pitchFamily="18" charset="0"/>
                <a:ea typeface="Calibri" pitchFamily="34" charset="0"/>
                <a:cs typeface="Times New Roman" pitchFamily="18" charset="0"/>
              </a:rPr>
              <a:t>. для баяна и аккордеона  / сост.  П. </a:t>
            </a:r>
            <a:r>
              <a:rPr kumimoji="0" lang="ru-RU" sz="1400" b="1" i="0" u="none" strike="noStrike" cap="none" normalizeH="0" baseline="0" dirty="0" err="1" smtClean="0">
                <a:ln>
                  <a:noFill/>
                </a:ln>
                <a:solidFill>
                  <a:schemeClr val="tx2">
                    <a:lumMod val="50000"/>
                  </a:schemeClr>
                </a:solidFill>
                <a:effectLst/>
                <a:latin typeface="Times New Roman" pitchFamily="18" charset="0"/>
                <a:ea typeface="Calibri" pitchFamily="34" charset="0"/>
                <a:cs typeface="Times New Roman" pitchFamily="18" charset="0"/>
              </a:rPr>
              <a:t>Лондонова</a:t>
            </a:r>
            <a:r>
              <a:rPr kumimoji="0" lang="ru-RU" sz="1400" b="1" i="0" u="none" strike="noStrike" cap="none" normalizeH="0" baseline="0" dirty="0" smtClean="0">
                <a:ln>
                  <a:noFill/>
                </a:ln>
                <a:solidFill>
                  <a:schemeClr val="tx2">
                    <a:lumMod val="50000"/>
                  </a:schemeClr>
                </a:solidFill>
                <a:effectLst/>
                <a:latin typeface="Times New Roman" pitchFamily="18" charset="0"/>
                <a:ea typeface="Calibri" pitchFamily="34" charset="0"/>
                <a:cs typeface="Times New Roman" pitchFamily="18" charset="0"/>
              </a:rPr>
              <a:t>.  –  М. : Музыка, 1979. -  43с.</a:t>
            </a:r>
            <a:endParaRPr kumimoji="0" lang="ru-RU" sz="900" b="1" i="0" u="none" strike="noStrike" cap="none" normalizeH="0" baseline="0" dirty="0" smtClean="0">
              <a:ln>
                <a:noFill/>
              </a:ln>
              <a:solidFill>
                <a:schemeClr val="tx2">
                  <a:lumMod val="50000"/>
                </a:schemeClr>
              </a:solidFill>
              <a:effectLst/>
              <a:latin typeface="Arial" pitchFamily="34" charset="0"/>
            </a:endParaRPr>
          </a:p>
          <a:p>
            <a:pPr marL="0" marR="0" lvl="0" indent="90488"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2">
                    <a:lumMod val="50000"/>
                  </a:schemeClr>
                </a:solidFill>
                <a:effectLst/>
                <a:latin typeface="Times New Roman" pitchFamily="18" charset="0"/>
                <a:ea typeface="Calibri" pitchFamily="34" charset="0"/>
                <a:cs typeface="Times New Roman" pitchFamily="18" charset="0"/>
              </a:rPr>
              <a:t>  </a:t>
            </a:r>
            <a:r>
              <a:rPr kumimoji="0" lang="ru-RU" sz="14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11</a:t>
            </a:r>
            <a:r>
              <a:rPr kumimoji="0" lang="ru-RU" sz="1400" b="1" i="0" u="none" strike="noStrike" cap="none" normalizeH="0" baseline="0" dirty="0" smtClean="0">
                <a:ln>
                  <a:noFill/>
                </a:ln>
                <a:solidFill>
                  <a:schemeClr val="tx2">
                    <a:lumMod val="50000"/>
                  </a:schemeClr>
                </a:solidFill>
                <a:effectLst/>
                <a:latin typeface="Times New Roman" pitchFamily="18" charset="0"/>
                <a:ea typeface="Calibri" pitchFamily="34" charset="0"/>
                <a:cs typeface="Times New Roman" pitchFamily="18" charset="0"/>
              </a:rPr>
              <a:t>.  Старинные вальсы [Ноты] : в </a:t>
            </a:r>
            <a:r>
              <a:rPr kumimoji="0" lang="ru-RU" sz="1400" b="1" i="0" u="none" strike="noStrike" cap="none" normalizeH="0" baseline="0" dirty="0" err="1" smtClean="0">
                <a:ln>
                  <a:noFill/>
                </a:ln>
                <a:solidFill>
                  <a:schemeClr val="tx2">
                    <a:lumMod val="50000"/>
                  </a:schemeClr>
                </a:solidFill>
                <a:effectLst/>
                <a:latin typeface="Times New Roman" pitchFamily="18" charset="0"/>
                <a:ea typeface="Calibri" pitchFamily="34" charset="0"/>
                <a:cs typeface="Times New Roman" pitchFamily="18" charset="0"/>
              </a:rPr>
              <a:t>перелож</a:t>
            </a:r>
            <a:r>
              <a:rPr kumimoji="0" lang="ru-RU" sz="1400" b="1" i="0" u="none" strike="noStrike" cap="none" normalizeH="0" baseline="0" dirty="0" smtClean="0">
                <a:ln>
                  <a:noFill/>
                </a:ln>
                <a:solidFill>
                  <a:schemeClr val="tx2">
                    <a:lumMod val="50000"/>
                  </a:schemeClr>
                </a:solidFill>
                <a:effectLst/>
                <a:latin typeface="Times New Roman" pitchFamily="18" charset="0"/>
                <a:ea typeface="Calibri" pitchFamily="34" charset="0"/>
                <a:cs typeface="Times New Roman" pitchFamily="18" charset="0"/>
              </a:rPr>
              <a:t>. для шестиструнной гитары  /  </a:t>
            </a:r>
            <a:endParaRPr kumimoji="0" lang="ru-RU" sz="900" b="1" i="0" u="none" strike="noStrike" cap="none" normalizeH="0" baseline="0" dirty="0" smtClean="0">
              <a:ln>
                <a:noFill/>
              </a:ln>
              <a:solidFill>
                <a:schemeClr val="tx2">
                  <a:lumMod val="50000"/>
                </a:schemeClr>
              </a:solidFill>
              <a:effectLst/>
              <a:latin typeface="Arial" pitchFamily="34" charset="0"/>
            </a:endParaRPr>
          </a:p>
          <a:p>
            <a:pPr marL="0" marR="0" lvl="0" indent="90488"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2">
                    <a:lumMod val="50000"/>
                  </a:schemeClr>
                </a:solidFill>
                <a:effectLst/>
                <a:latin typeface="Times New Roman" pitchFamily="18" charset="0"/>
                <a:ea typeface="Calibri" pitchFamily="34" charset="0"/>
                <a:cs typeface="Times New Roman" pitchFamily="18" charset="0"/>
              </a:rPr>
              <a:t>[сост. В.Максименко].  –  М. : Советский композитор, 1986. – 40с.</a:t>
            </a:r>
            <a:endParaRPr kumimoji="0" lang="ru-RU" sz="900" b="1" i="0" u="none" strike="noStrike" cap="none" normalizeH="0" baseline="0" dirty="0" smtClean="0">
              <a:ln>
                <a:noFill/>
              </a:ln>
              <a:solidFill>
                <a:schemeClr val="tx2">
                  <a:lumMod val="50000"/>
                </a:schemeClr>
              </a:solidFill>
              <a:effectLst/>
              <a:latin typeface="Arial" pitchFamily="34" charset="0"/>
            </a:endParaRPr>
          </a:p>
          <a:p>
            <a:pPr marL="0" marR="0" lvl="0" indent="90488"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2">
                    <a:lumMod val="50000"/>
                  </a:schemeClr>
                </a:solidFill>
                <a:effectLst/>
                <a:latin typeface="Times New Roman" pitchFamily="18" charset="0"/>
                <a:ea typeface="Calibri" pitchFamily="34" charset="0"/>
                <a:cs typeface="Times New Roman" pitchFamily="18" charset="0"/>
              </a:rPr>
              <a:t>  </a:t>
            </a:r>
            <a:r>
              <a:rPr kumimoji="0" lang="ru-RU" sz="14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12.  </a:t>
            </a:r>
            <a:r>
              <a:rPr kumimoji="0" lang="ru-RU" sz="1400" b="1" i="0" u="none" strike="noStrike" cap="none" normalizeH="0" baseline="0" dirty="0" smtClean="0">
                <a:ln>
                  <a:noFill/>
                </a:ln>
                <a:solidFill>
                  <a:schemeClr val="tx2">
                    <a:lumMod val="50000"/>
                  </a:schemeClr>
                </a:solidFill>
                <a:effectLst/>
                <a:latin typeface="Times New Roman" pitchFamily="18" charset="0"/>
                <a:ea typeface="Calibri" pitchFamily="34" charset="0"/>
                <a:cs typeface="Times New Roman" pitchFamily="18" charset="0"/>
              </a:rPr>
              <a:t>Старинные вальсы [Ноты] : обработка для хора без сопровождения и в  сопровождении фортепиано / [сост. Д. Семеновский].  –  М. : Музыка, 1987. – 63с.</a:t>
            </a:r>
            <a:endParaRPr kumimoji="0" lang="ru-RU" sz="1800" b="1" i="0" u="none" strike="noStrike" cap="none" normalizeH="0" baseline="0" dirty="0" smtClean="0">
              <a:ln>
                <a:noFill/>
              </a:ln>
              <a:solidFill>
                <a:schemeClr val="tx2">
                  <a:lumMod val="50000"/>
                </a:schemeClr>
              </a:solidFill>
              <a:effectLst/>
              <a:latin typeface="Arial" pitchFamily="34" charset="0"/>
            </a:endParaRPr>
          </a:p>
        </p:txBody>
      </p:sp>
      <p:sp>
        <p:nvSpPr>
          <p:cNvPr id="7" name="Прямоугольник 6"/>
          <p:cNvSpPr/>
          <p:nvPr/>
        </p:nvSpPr>
        <p:spPr>
          <a:xfrm>
            <a:off x="357158" y="3214686"/>
            <a:ext cx="8001056" cy="954107"/>
          </a:xfrm>
          <a:prstGeom prst="rect">
            <a:avLst/>
          </a:prstGeom>
        </p:spPr>
        <p:txBody>
          <a:bodyPr wrap="square">
            <a:spAutoFit/>
          </a:bodyPr>
          <a:lstStyle/>
          <a:p>
            <a:pPr lvl="0" fontAlgn="base">
              <a:spcBef>
                <a:spcPct val="0"/>
              </a:spcBef>
              <a:spcAft>
                <a:spcPct val="0"/>
              </a:spcAft>
            </a:pPr>
            <a:r>
              <a:rPr lang="ru-RU" sz="1400" b="1" dirty="0" smtClean="0">
                <a:solidFill>
                  <a:srgbClr val="C00000"/>
                </a:solidFill>
                <a:latin typeface="Times New Roman" pitchFamily="18" charset="0"/>
                <a:ea typeface="Calibri" pitchFamily="34" charset="0"/>
                <a:cs typeface="Times New Roman" pitchFamily="18" charset="0"/>
              </a:rPr>
              <a:t>    13.</a:t>
            </a:r>
            <a:r>
              <a:rPr lang="ru-RU" sz="1400" b="1" dirty="0" smtClean="0">
                <a:solidFill>
                  <a:schemeClr val="tx2">
                    <a:lumMod val="50000"/>
                  </a:schemeClr>
                </a:solidFill>
                <a:latin typeface="Times New Roman" pitchFamily="18" charset="0"/>
                <a:ea typeface="Calibri" pitchFamily="34" charset="0"/>
                <a:cs typeface="Times New Roman" pitchFamily="18" charset="0"/>
              </a:rPr>
              <a:t>  Хачатурян, А. Вальс из музыки к драме М. Лермонтова  «Маскарад»  [Ноты] / А. Хачатурян ;  </a:t>
            </a:r>
            <a:r>
              <a:rPr lang="ru-RU" sz="1400" b="1" dirty="0" err="1" smtClean="0">
                <a:solidFill>
                  <a:schemeClr val="tx2">
                    <a:lumMod val="50000"/>
                  </a:schemeClr>
                </a:solidFill>
                <a:latin typeface="Times New Roman" pitchFamily="18" charset="0"/>
                <a:ea typeface="Calibri" pitchFamily="34" charset="0"/>
                <a:cs typeface="Times New Roman" pitchFamily="18" charset="0"/>
              </a:rPr>
              <a:t>перелож</a:t>
            </a:r>
            <a:r>
              <a:rPr lang="ru-RU" sz="1400" b="1" dirty="0" smtClean="0">
                <a:solidFill>
                  <a:schemeClr val="tx2">
                    <a:lumMod val="50000"/>
                  </a:schemeClr>
                </a:solidFill>
                <a:latin typeface="Times New Roman" pitchFamily="18" charset="0"/>
                <a:ea typeface="Calibri" pitchFamily="34" charset="0"/>
                <a:cs typeface="Times New Roman" pitchFamily="18" charset="0"/>
              </a:rPr>
              <a:t>.  для </a:t>
            </a:r>
            <a:r>
              <a:rPr lang="ru-RU" sz="1400" b="1" dirty="0" err="1" smtClean="0">
                <a:solidFill>
                  <a:schemeClr val="tx2">
                    <a:lumMod val="50000"/>
                  </a:schemeClr>
                </a:solidFill>
                <a:latin typeface="Times New Roman" pitchFamily="18" charset="0"/>
                <a:ea typeface="Calibri" pitchFamily="34" charset="0"/>
                <a:cs typeface="Times New Roman" pitchFamily="18" charset="0"/>
              </a:rPr>
              <a:t>фп</a:t>
            </a:r>
            <a:r>
              <a:rPr lang="ru-RU" sz="1400" b="1" dirty="0" smtClean="0">
                <a:solidFill>
                  <a:schemeClr val="tx2">
                    <a:lumMod val="50000"/>
                  </a:schemeClr>
                </a:solidFill>
                <a:latin typeface="Times New Roman" pitchFamily="18" charset="0"/>
                <a:ea typeface="Calibri" pitchFamily="34" charset="0"/>
                <a:cs typeface="Times New Roman" pitchFamily="18" charset="0"/>
              </a:rPr>
              <a:t>.  </a:t>
            </a:r>
            <a:r>
              <a:rPr lang="ru-RU" sz="1400" b="1" dirty="0" err="1" smtClean="0">
                <a:solidFill>
                  <a:schemeClr val="tx2">
                    <a:lumMod val="50000"/>
                  </a:schemeClr>
                </a:solidFill>
                <a:latin typeface="Times New Roman" pitchFamily="18" charset="0"/>
                <a:ea typeface="Calibri" pitchFamily="34" charset="0"/>
                <a:cs typeface="Times New Roman" pitchFamily="18" charset="0"/>
              </a:rPr>
              <a:t>А.Эшпая</a:t>
            </a:r>
            <a:r>
              <a:rPr lang="ru-RU" sz="1400" b="1" dirty="0" smtClean="0">
                <a:solidFill>
                  <a:schemeClr val="tx2">
                    <a:lumMod val="50000"/>
                  </a:schemeClr>
                </a:solidFill>
                <a:latin typeface="Times New Roman" pitchFamily="18" charset="0"/>
                <a:ea typeface="Calibri" pitchFamily="34" charset="0"/>
                <a:cs typeface="Times New Roman" pitchFamily="18" charset="0"/>
              </a:rPr>
              <a:t>. – М. : Музыка, 1979. – 7с.</a:t>
            </a:r>
            <a:endParaRPr lang="ru-RU" sz="1400" b="1" dirty="0" smtClean="0">
              <a:solidFill>
                <a:schemeClr val="tx2">
                  <a:lumMod val="50000"/>
                </a:schemeClr>
              </a:solidFill>
              <a:latin typeface="Times New Roman" pitchFamily="18" charset="0"/>
              <a:cs typeface="Times New Roman" pitchFamily="18" charset="0"/>
            </a:endParaRPr>
          </a:p>
          <a:p>
            <a:pPr lvl="0" eaLnBrk="0" fontAlgn="base" hangingPunct="0">
              <a:spcBef>
                <a:spcPct val="0"/>
              </a:spcBef>
              <a:spcAft>
                <a:spcPct val="0"/>
              </a:spcAft>
            </a:pPr>
            <a:r>
              <a:rPr lang="ru-RU" sz="1400" b="1" dirty="0" smtClean="0">
                <a:solidFill>
                  <a:schemeClr val="tx2">
                    <a:lumMod val="50000"/>
                  </a:schemeClr>
                </a:solidFill>
                <a:latin typeface="Times New Roman" pitchFamily="18" charset="0"/>
                <a:ea typeface="Calibri" pitchFamily="34" charset="0"/>
                <a:cs typeface="Times New Roman" pitchFamily="18" charset="0"/>
              </a:rPr>
              <a:t>    </a:t>
            </a:r>
            <a:r>
              <a:rPr lang="ru-RU" sz="1400" b="1" dirty="0" smtClean="0">
                <a:solidFill>
                  <a:srgbClr val="C00000"/>
                </a:solidFill>
                <a:latin typeface="Times New Roman" pitchFamily="18" charset="0"/>
                <a:ea typeface="Calibri" pitchFamily="34" charset="0"/>
                <a:cs typeface="Times New Roman" pitchFamily="18" charset="0"/>
              </a:rPr>
              <a:t>14.  </a:t>
            </a:r>
            <a:r>
              <a:rPr lang="ru-RU" sz="1400" b="1" dirty="0" smtClean="0">
                <a:solidFill>
                  <a:schemeClr val="tx2">
                    <a:lumMod val="50000"/>
                  </a:schemeClr>
                </a:solidFill>
                <a:latin typeface="Times New Roman" pitchFamily="18" charset="0"/>
                <a:ea typeface="Calibri" pitchFamily="34" charset="0"/>
                <a:cs typeface="Times New Roman" pitchFamily="18" charset="0"/>
              </a:rPr>
              <a:t>Чайковский, П.И. Евгений Онегин. Соч. 24 : </a:t>
            </a:r>
            <a:r>
              <a:rPr lang="ru-RU" sz="1400" b="1" dirty="0" err="1" smtClean="0">
                <a:solidFill>
                  <a:schemeClr val="tx2">
                    <a:lumMod val="50000"/>
                  </a:schemeClr>
                </a:solidFill>
                <a:latin typeface="Times New Roman" pitchFamily="18" charset="0"/>
                <a:ea typeface="Calibri" pitchFamily="34" charset="0"/>
                <a:cs typeface="Times New Roman" pitchFamily="18" charset="0"/>
              </a:rPr>
              <a:t>лирич</a:t>
            </a:r>
            <a:r>
              <a:rPr lang="ru-RU" sz="1400" b="1" dirty="0" smtClean="0">
                <a:solidFill>
                  <a:schemeClr val="tx2">
                    <a:lumMod val="50000"/>
                  </a:schemeClr>
                </a:solidFill>
                <a:latin typeface="Times New Roman" pitchFamily="18" charset="0"/>
                <a:ea typeface="Calibri" pitchFamily="34" charset="0"/>
                <a:cs typeface="Times New Roman" pitchFamily="18" charset="0"/>
              </a:rPr>
              <a:t>. Сцены в 3-х действиях [Ноты] : </a:t>
            </a:r>
            <a:r>
              <a:rPr lang="ru-RU" sz="1400" b="1" dirty="0" err="1" smtClean="0">
                <a:solidFill>
                  <a:schemeClr val="tx2">
                    <a:lumMod val="50000"/>
                  </a:schemeClr>
                </a:solidFill>
                <a:latin typeface="Times New Roman" pitchFamily="18" charset="0"/>
                <a:ea typeface="Calibri" pitchFamily="34" charset="0"/>
                <a:cs typeface="Times New Roman" pitchFamily="18" charset="0"/>
              </a:rPr>
              <a:t>перелож</a:t>
            </a:r>
            <a:r>
              <a:rPr lang="ru-RU" sz="1400" b="1" dirty="0" smtClean="0">
                <a:solidFill>
                  <a:schemeClr val="tx2">
                    <a:lumMod val="50000"/>
                  </a:schemeClr>
                </a:solidFill>
                <a:latin typeface="Times New Roman" pitchFamily="18" charset="0"/>
                <a:ea typeface="Calibri" pitchFamily="34" charset="0"/>
                <a:cs typeface="Times New Roman" pitchFamily="18" charset="0"/>
              </a:rPr>
              <a:t> для </a:t>
            </a:r>
            <a:r>
              <a:rPr lang="ru-RU" sz="1400" b="1" dirty="0" err="1" smtClean="0">
                <a:solidFill>
                  <a:schemeClr val="tx2">
                    <a:lumMod val="50000"/>
                  </a:schemeClr>
                </a:solidFill>
                <a:latin typeface="Times New Roman" pitchFamily="18" charset="0"/>
                <a:ea typeface="Calibri" pitchFamily="34" charset="0"/>
                <a:cs typeface="Times New Roman" pitchFamily="18" charset="0"/>
              </a:rPr>
              <a:t>фп</a:t>
            </a:r>
            <a:r>
              <a:rPr lang="ru-RU" sz="1400" b="1" dirty="0" smtClean="0">
                <a:solidFill>
                  <a:schemeClr val="tx2">
                    <a:lumMod val="50000"/>
                  </a:schemeClr>
                </a:solidFill>
                <a:latin typeface="Times New Roman" pitchFamily="18" charset="0"/>
                <a:ea typeface="Calibri" pitchFamily="34" charset="0"/>
                <a:cs typeface="Times New Roman" pitchFamily="18" charset="0"/>
              </a:rPr>
              <a:t>. ; текст по А.С. Пушкину / [ред. В. Левицкая]. – М. : </a:t>
            </a:r>
            <a:r>
              <a:rPr lang="ru-RU" sz="1400" b="1" dirty="0" err="1" smtClean="0">
                <a:solidFill>
                  <a:schemeClr val="tx2">
                    <a:lumMod val="50000"/>
                  </a:schemeClr>
                </a:solidFill>
                <a:latin typeface="Times New Roman" pitchFamily="18" charset="0"/>
                <a:ea typeface="Calibri" pitchFamily="34" charset="0"/>
                <a:cs typeface="Times New Roman" pitchFamily="18" charset="0"/>
              </a:rPr>
              <a:t>Музгиз</a:t>
            </a:r>
            <a:r>
              <a:rPr lang="ru-RU" sz="1400" b="1" dirty="0" smtClean="0">
                <a:solidFill>
                  <a:schemeClr val="tx2">
                    <a:lumMod val="50000"/>
                  </a:schemeClr>
                </a:solidFill>
                <a:latin typeface="Times New Roman" pitchFamily="18" charset="0"/>
                <a:ea typeface="Calibri" pitchFamily="34" charset="0"/>
                <a:cs typeface="Times New Roman" pitchFamily="18" charset="0"/>
              </a:rPr>
              <a:t>, 1053. – 295с. </a:t>
            </a:r>
          </a:p>
        </p:txBody>
      </p:sp>
      <p:sp>
        <p:nvSpPr>
          <p:cNvPr id="8" name="Прямоугольник 7"/>
          <p:cNvSpPr/>
          <p:nvPr/>
        </p:nvSpPr>
        <p:spPr>
          <a:xfrm>
            <a:off x="428596" y="4071942"/>
            <a:ext cx="8001056" cy="1446550"/>
          </a:xfrm>
          <a:prstGeom prst="rect">
            <a:avLst/>
          </a:prstGeom>
        </p:spPr>
        <p:txBody>
          <a:bodyPr wrap="square">
            <a:spAutoFit/>
          </a:bodyPr>
          <a:lstStyle/>
          <a:p>
            <a:pPr lvl="0" fontAlgn="base">
              <a:spcBef>
                <a:spcPct val="0"/>
              </a:spcBef>
              <a:spcAft>
                <a:spcPct val="0"/>
              </a:spcAft>
            </a:pPr>
            <a:r>
              <a:rPr lang="ru-RU" b="1" dirty="0" smtClean="0">
                <a:solidFill>
                  <a:schemeClr val="tx2">
                    <a:lumMod val="50000"/>
                  </a:schemeClr>
                </a:solidFill>
                <a:latin typeface="Times New Roman" pitchFamily="18" charset="0"/>
                <a:ea typeface="Calibri" pitchFamily="34" charset="0"/>
                <a:cs typeface="Times New Roman" pitchFamily="18" charset="0"/>
              </a:rPr>
              <a:t>  </a:t>
            </a:r>
            <a:r>
              <a:rPr lang="ru-RU" sz="1400" b="1" dirty="0" smtClean="0">
                <a:solidFill>
                  <a:srgbClr val="C00000"/>
                </a:solidFill>
                <a:latin typeface="Times New Roman" pitchFamily="18" charset="0"/>
                <a:ea typeface="Calibri" pitchFamily="34" charset="0"/>
                <a:cs typeface="Times New Roman" pitchFamily="18" charset="0"/>
              </a:rPr>
              <a:t>15</a:t>
            </a:r>
            <a:r>
              <a:rPr lang="ru-RU" sz="1400" b="1" dirty="0" smtClean="0">
                <a:solidFill>
                  <a:schemeClr val="tx2">
                    <a:lumMod val="50000"/>
                  </a:schemeClr>
                </a:solidFill>
                <a:latin typeface="Times New Roman" pitchFamily="18" charset="0"/>
                <a:ea typeface="Calibri" pitchFamily="34" charset="0"/>
                <a:cs typeface="Times New Roman" pitchFamily="18" charset="0"/>
              </a:rPr>
              <a:t>.   Чайковский, П. Три вальса  для фортепиано [Ноты] / [ред. Н. </a:t>
            </a:r>
            <a:r>
              <a:rPr lang="ru-RU" sz="1400" b="1" dirty="0" err="1" smtClean="0">
                <a:solidFill>
                  <a:schemeClr val="tx2">
                    <a:lumMod val="50000"/>
                  </a:schemeClr>
                </a:solidFill>
                <a:latin typeface="Times New Roman" pitchFamily="18" charset="0"/>
                <a:ea typeface="Calibri" pitchFamily="34" charset="0"/>
                <a:cs typeface="Times New Roman" pitchFamily="18" charset="0"/>
              </a:rPr>
              <a:t>Шелдунова</a:t>
            </a:r>
            <a:r>
              <a:rPr lang="ru-RU" sz="1400" b="1" dirty="0" smtClean="0">
                <a:solidFill>
                  <a:schemeClr val="tx2">
                    <a:lumMod val="50000"/>
                  </a:schemeClr>
                </a:solidFill>
                <a:latin typeface="Times New Roman" pitchFamily="18" charset="0"/>
                <a:ea typeface="Calibri" pitchFamily="34" charset="0"/>
                <a:cs typeface="Times New Roman" pitchFamily="18" charset="0"/>
              </a:rPr>
              <a:t>]. – М. : Музыка, 1985. - 18с.</a:t>
            </a:r>
            <a:endParaRPr lang="ru-RU" sz="1400" b="1" dirty="0" smtClean="0">
              <a:solidFill>
                <a:schemeClr val="tx2">
                  <a:lumMod val="50000"/>
                </a:schemeClr>
              </a:solidFill>
              <a:latin typeface="Times New Roman" pitchFamily="18" charset="0"/>
              <a:cs typeface="Times New Roman" pitchFamily="18" charset="0"/>
            </a:endParaRPr>
          </a:p>
          <a:p>
            <a:pPr lvl="0" eaLnBrk="0" fontAlgn="base" hangingPunct="0">
              <a:spcBef>
                <a:spcPct val="0"/>
              </a:spcBef>
              <a:spcAft>
                <a:spcPct val="0"/>
              </a:spcAft>
            </a:pPr>
            <a:r>
              <a:rPr lang="ru-RU" sz="1400" b="1" dirty="0" smtClean="0">
                <a:solidFill>
                  <a:schemeClr val="tx2">
                    <a:lumMod val="50000"/>
                  </a:schemeClr>
                </a:solidFill>
                <a:latin typeface="Times New Roman" pitchFamily="18" charset="0"/>
                <a:ea typeface="Calibri" pitchFamily="34" charset="0"/>
                <a:cs typeface="Times New Roman" pitchFamily="18" charset="0"/>
              </a:rPr>
              <a:t>  </a:t>
            </a:r>
            <a:r>
              <a:rPr lang="ru-RU" sz="1400" b="1" dirty="0" smtClean="0">
                <a:solidFill>
                  <a:srgbClr val="C00000"/>
                </a:solidFill>
                <a:latin typeface="Times New Roman" pitchFamily="18" charset="0"/>
                <a:ea typeface="Calibri" pitchFamily="34" charset="0"/>
                <a:cs typeface="Times New Roman" pitchFamily="18" charset="0"/>
              </a:rPr>
              <a:t>16.</a:t>
            </a:r>
            <a:r>
              <a:rPr lang="ru-RU" sz="1400" b="1" dirty="0" smtClean="0">
                <a:solidFill>
                  <a:schemeClr val="tx2">
                    <a:lumMod val="50000"/>
                  </a:schemeClr>
                </a:solidFill>
                <a:latin typeface="Times New Roman" pitchFamily="18" charset="0"/>
                <a:ea typeface="Calibri" pitchFamily="34" charset="0"/>
                <a:cs typeface="Times New Roman" pitchFamily="18" charset="0"/>
              </a:rPr>
              <a:t>   Штраус, И. Вальсы [Ноты] : </a:t>
            </a:r>
            <a:r>
              <a:rPr lang="ru-RU" sz="1400" b="1" dirty="0" err="1" smtClean="0">
                <a:solidFill>
                  <a:schemeClr val="tx2">
                    <a:lumMod val="50000"/>
                  </a:schemeClr>
                </a:solidFill>
                <a:latin typeface="Times New Roman" pitchFamily="18" charset="0"/>
                <a:ea typeface="Calibri" pitchFamily="34" charset="0"/>
                <a:cs typeface="Times New Roman" pitchFamily="18" charset="0"/>
              </a:rPr>
              <a:t>перелож</a:t>
            </a:r>
            <a:r>
              <a:rPr lang="ru-RU" sz="1400" b="1" dirty="0" smtClean="0">
                <a:solidFill>
                  <a:schemeClr val="tx2">
                    <a:lumMod val="50000"/>
                  </a:schemeClr>
                </a:solidFill>
                <a:latin typeface="Times New Roman" pitchFamily="18" charset="0"/>
                <a:ea typeface="Calibri" pitchFamily="34" charset="0"/>
                <a:cs typeface="Times New Roman" pitchFamily="18" charset="0"/>
              </a:rPr>
              <a:t>. для </a:t>
            </a:r>
            <a:r>
              <a:rPr lang="ru-RU" sz="1400" b="1" dirty="0" err="1" smtClean="0">
                <a:solidFill>
                  <a:schemeClr val="tx2">
                    <a:lumMod val="50000"/>
                  </a:schemeClr>
                </a:solidFill>
                <a:latin typeface="Times New Roman" pitchFamily="18" charset="0"/>
                <a:ea typeface="Calibri" pitchFamily="34" charset="0"/>
                <a:cs typeface="Times New Roman" pitchFamily="18" charset="0"/>
              </a:rPr>
              <a:t>фп</a:t>
            </a:r>
            <a:r>
              <a:rPr lang="ru-RU" sz="1400" b="1" dirty="0" smtClean="0">
                <a:solidFill>
                  <a:schemeClr val="tx2">
                    <a:lumMod val="50000"/>
                  </a:schemeClr>
                </a:solidFill>
                <a:latin typeface="Times New Roman" pitchFamily="18" charset="0"/>
                <a:ea typeface="Calibri" pitchFamily="34" charset="0"/>
                <a:cs typeface="Times New Roman" pitchFamily="18" charset="0"/>
              </a:rPr>
              <a:t>.  /  сост. Э. Корсакова  ;  ред. Н. </a:t>
            </a:r>
            <a:r>
              <a:rPr lang="ru-RU" sz="1400" b="1" dirty="0" err="1" smtClean="0">
                <a:solidFill>
                  <a:schemeClr val="tx2">
                    <a:lumMod val="50000"/>
                  </a:schemeClr>
                </a:solidFill>
                <a:latin typeface="Times New Roman" pitchFamily="18" charset="0"/>
                <a:ea typeface="Calibri" pitchFamily="34" charset="0"/>
                <a:cs typeface="Times New Roman" pitchFamily="18" charset="0"/>
              </a:rPr>
              <a:t>Полынский</a:t>
            </a:r>
            <a:r>
              <a:rPr lang="ru-RU" sz="1400" b="1" dirty="0" smtClean="0">
                <a:solidFill>
                  <a:schemeClr val="tx2">
                    <a:lumMod val="50000"/>
                  </a:schemeClr>
                </a:solidFill>
                <a:latin typeface="Times New Roman" pitchFamily="18" charset="0"/>
                <a:ea typeface="Calibri" pitchFamily="34" charset="0"/>
                <a:cs typeface="Times New Roman" pitchFamily="18" charset="0"/>
              </a:rPr>
              <a:t>]. – М. : Музыка, 1987. -  63с.</a:t>
            </a:r>
            <a:endParaRPr lang="ru-RU" sz="1400" b="1" dirty="0" smtClean="0">
              <a:solidFill>
                <a:schemeClr val="tx2">
                  <a:lumMod val="50000"/>
                </a:schemeClr>
              </a:solidFill>
              <a:latin typeface="Times New Roman" pitchFamily="18" charset="0"/>
              <a:cs typeface="Times New Roman" pitchFamily="18" charset="0"/>
            </a:endParaRPr>
          </a:p>
          <a:p>
            <a:pPr lvl="0" eaLnBrk="0" fontAlgn="base" hangingPunct="0">
              <a:spcBef>
                <a:spcPct val="0"/>
              </a:spcBef>
              <a:spcAft>
                <a:spcPct val="0"/>
              </a:spcAft>
            </a:pPr>
            <a:r>
              <a:rPr lang="ru-RU" sz="1400" b="1" dirty="0" smtClean="0">
                <a:solidFill>
                  <a:schemeClr val="tx2">
                    <a:lumMod val="50000"/>
                  </a:schemeClr>
                </a:solidFill>
                <a:latin typeface="Times New Roman" pitchFamily="18" charset="0"/>
                <a:ea typeface="Calibri" pitchFamily="34" charset="0"/>
                <a:cs typeface="Times New Roman" pitchFamily="18" charset="0"/>
              </a:rPr>
              <a:t>  </a:t>
            </a:r>
            <a:r>
              <a:rPr lang="ru-RU" sz="1400" b="1" dirty="0" smtClean="0">
                <a:solidFill>
                  <a:srgbClr val="C00000"/>
                </a:solidFill>
                <a:latin typeface="Times New Roman" pitchFamily="18" charset="0"/>
                <a:ea typeface="Calibri" pitchFamily="34" charset="0"/>
                <a:cs typeface="Times New Roman" pitchFamily="18" charset="0"/>
              </a:rPr>
              <a:t>17.  </a:t>
            </a:r>
            <a:r>
              <a:rPr lang="ru-RU" sz="1400" b="1" dirty="0" smtClean="0">
                <a:solidFill>
                  <a:schemeClr val="tx2">
                    <a:lumMod val="50000"/>
                  </a:schemeClr>
                </a:solidFill>
                <a:latin typeface="Times New Roman" pitchFamily="18" charset="0"/>
                <a:ea typeface="Calibri" pitchFamily="34" charset="0"/>
                <a:cs typeface="Times New Roman" pitchFamily="18" charset="0"/>
              </a:rPr>
              <a:t>Штраус, И. Сказки венского леса  [Ноты] : избранные вальсы для высокого голоса в сопровождении фортепиано.   –  М. : Музыка, 1982. – 55с.</a:t>
            </a:r>
            <a:endParaRPr lang="ru-RU" sz="1400" dirty="0">
              <a:solidFill>
                <a:schemeClr val="tx2">
                  <a:lumMod val="50000"/>
                </a:schemeClr>
              </a:solidFill>
              <a:latin typeface="Times New Roman" pitchFamily="18" charset="0"/>
              <a:cs typeface="Times New Roman" pitchFamily="18" charset="0"/>
            </a:endParaRPr>
          </a:p>
        </p:txBody>
      </p:sp>
    </p:spTree>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11.Разное по отделу\фоны для презентаций\01.jpg"/>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0" y="0"/>
            <a:ext cx="9144000" cy="6858000"/>
          </a:xfrm>
          <a:prstGeom prst="rect">
            <a:avLst/>
          </a:prstGeom>
          <a:noFill/>
        </p:spPr>
      </p:pic>
      <p:sp>
        <p:nvSpPr>
          <p:cNvPr id="44035" name="Rectangle 3"/>
          <p:cNvSpPr>
            <a:spLocks noChangeArrowheads="1"/>
          </p:cNvSpPr>
          <p:nvPr/>
        </p:nvSpPr>
        <p:spPr bwMode="auto">
          <a:xfrm>
            <a:off x="428596" y="1214422"/>
            <a:ext cx="8001056" cy="18928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Статьи из периодических изданий:</a:t>
            </a:r>
            <a:endParaRPr kumimoji="0" lang="ru-RU" sz="2000" b="0" i="0" u="none" strike="noStrike" cap="none" normalizeH="0" baseline="0" dirty="0" smtClean="0">
              <a:ln>
                <a:noFill/>
              </a:ln>
              <a:solidFill>
                <a:srgbClr val="C00000"/>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  </a:t>
            </a:r>
            <a:endParaRPr kumimoji="0" lang="ru-RU" sz="900" b="0" i="0" u="none" strike="noStrike" cap="none" normalizeH="0" baseline="0" dirty="0" smtClean="0">
              <a:ln>
                <a:noFill/>
              </a:ln>
              <a:solidFill>
                <a:srgbClr val="C00000"/>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1</a:t>
            </a:r>
            <a:r>
              <a:rPr kumimoji="0" lang="ru-RU" sz="1400" b="1" i="0" u="none" strike="noStrike" cap="none" normalizeH="0" baseline="0" dirty="0" smtClean="0">
                <a:ln>
                  <a:noFill/>
                </a:ln>
                <a:solidFill>
                  <a:schemeClr val="tx2">
                    <a:lumMod val="50000"/>
                  </a:schemeClr>
                </a:solidFill>
                <a:effectLst/>
                <a:latin typeface="Times New Roman" pitchFamily="18" charset="0"/>
                <a:ea typeface="Calibri" pitchFamily="34" charset="0"/>
                <a:cs typeface="Times New Roman" pitchFamily="18" charset="0"/>
              </a:rPr>
              <a:t>.  Ах, этот вальс!.. // Молодежная эстрада. – 2004. - № 3-4. – С.76-110.</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900" b="1" i="0" u="none" strike="noStrike" cap="none" normalizeH="0" baseline="0" dirty="0" smtClean="0">
              <a:ln>
                <a:noFill/>
              </a:ln>
              <a:solidFill>
                <a:schemeClr val="tx2">
                  <a:lumMod val="50000"/>
                </a:schemeClr>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2.</a:t>
            </a:r>
            <a:r>
              <a:rPr kumimoji="0" lang="ru-RU" sz="1400" b="1" i="0" u="none" strike="noStrike" cap="none" normalizeH="0" baseline="0" dirty="0" smtClean="0">
                <a:ln>
                  <a:noFill/>
                </a:ln>
                <a:solidFill>
                  <a:schemeClr val="tx2">
                    <a:lumMod val="50000"/>
                  </a:schemeClr>
                </a:solidFill>
                <a:effectLst/>
                <a:latin typeface="Times New Roman" pitchFamily="18" charset="0"/>
                <a:ea typeface="Calibri" pitchFamily="34" charset="0"/>
                <a:cs typeface="Times New Roman" pitchFamily="18" charset="0"/>
              </a:rPr>
              <a:t>  Глинка, М.  «Вальс-фантазия»  : [Ноты]  // Музыкальная жизнь. – 1989. – № 20. – С.15-17.</a:t>
            </a:r>
            <a:endParaRPr kumimoji="0" lang="ru-RU" sz="900" b="1" i="0" u="none" strike="noStrike" cap="none" normalizeH="0" baseline="0" dirty="0" smtClean="0">
              <a:ln>
                <a:noFill/>
              </a:ln>
              <a:solidFill>
                <a:schemeClr val="tx2">
                  <a:lumMod val="50000"/>
                </a:schemeClr>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2">
                    <a:lumMod val="50000"/>
                  </a:schemeClr>
                </a:solidFill>
                <a:effectLst/>
                <a:latin typeface="Times New Roman" pitchFamily="18" charset="0"/>
                <a:ea typeface="Calibri" pitchFamily="34" charset="0"/>
                <a:cs typeface="Times New Roman" pitchFamily="18" charset="0"/>
              </a:rPr>
              <a:t>    </a:t>
            </a:r>
            <a:endParaRPr kumimoji="0" lang="ru-RU" sz="900" b="1" i="0" u="none" strike="noStrike" cap="none" normalizeH="0" baseline="0" dirty="0" smtClean="0">
              <a:ln>
                <a:noFill/>
              </a:ln>
              <a:solidFill>
                <a:schemeClr val="tx2">
                  <a:lumMod val="50000"/>
                </a:schemeClr>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3.</a:t>
            </a:r>
            <a:r>
              <a:rPr kumimoji="0" lang="ru-RU" sz="1400" b="1" i="0" u="none" strike="noStrike" cap="none" normalizeH="0" baseline="0" dirty="0" smtClean="0">
                <a:ln>
                  <a:noFill/>
                </a:ln>
                <a:solidFill>
                  <a:schemeClr val="tx2">
                    <a:lumMod val="50000"/>
                  </a:schemeClr>
                </a:solidFill>
                <a:effectLst/>
                <a:latin typeface="Times New Roman" pitchFamily="18" charset="0"/>
                <a:ea typeface="Calibri" pitchFamily="34" charset="0"/>
                <a:cs typeface="Times New Roman" pitchFamily="18" charset="0"/>
              </a:rPr>
              <a:t>  Грибоедов, А. «Два вальса»  : [Ноты] // Музыка в школе. – 2009. - № 3.- С.63-65.</a:t>
            </a:r>
            <a:endParaRPr kumimoji="0" lang="ru-RU" sz="900" b="1" i="0" u="none" strike="noStrike" cap="none" normalizeH="0" baseline="0" dirty="0" smtClean="0">
              <a:ln>
                <a:noFill/>
              </a:ln>
              <a:solidFill>
                <a:schemeClr val="tx2">
                  <a:lumMod val="50000"/>
                </a:schemeClr>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sp>
        <p:nvSpPr>
          <p:cNvPr id="6" name="Прямоугольник 5"/>
          <p:cNvSpPr/>
          <p:nvPr/>
        </p:nvSpPr>
        <p:spPr>
          <a:xfrm>
            <a:off x="428596" y="3000372"/>
            <a:ext cx="8286808" cy="2462213"/>
          </a:xfrm>
          <a:prstGeom prst="rect">
            <a:avLst/>
          </a:prstGeom>
        </p:spPr>
        <p:txBody>
          <a:bodyPr wrap="square">
            <a:spAutoFit/>
          </a:bodyPr>
          <a:lstStyle/>
          <a:p>
            <a:pPr lvl="0" algn="just" fontAlgn="base">
              <a:spcBef>
                <a:spcPct val="0"/>
              </a:spcBef>
              <a:spcAft>
                <a:spcPct val="0"/>
              </a:spcAft>
            </a:pPr>
            <a:r>
              <a:rPr lang="ru-RU" sz="2800" b="1" dirty="0" smtClean="0">
                <a:solidFill>
                  <a:schemeClr val="tx2">
                    <a:lumMod val="50000"/>
                  </a:schemeClr>
                </a:solidFill>
                <a:latin typeface="Times New Roman" pitchFamily="18" charset="0"/>
                <a:ea typeface="Calibri" pitchFamily="34" charset="0"/>
                <a:cs typeface="Times New Roman" pitchFamily="18" charset="0"/>
              </a:rPr>
              <a:t>                              </a:t>
            </a:r>
            <a:r>
              <a:rPr lang="ru-RU" sz="2000" b="1" dirty="0" smtClean="0">
                <a:solidFill>
                  <a:srgbClr val="C00000"/>
                </a:solidFill>
                <a:latin typeface="Times New Roman" pitchFamily="18" charset="0"/>
                <a:ea typeface="Calibri" pitchFamily="34" charset="0"/>
                <a:cs typeface="Times New Roman" pitchFamily="18" charset="0"/>
              </a:rPr>
              <a:t>Звукозаписи:</a:t>
            </a:r>
            <a:endParaRPr lang="ru-RU" sz="2800" dirty="0" smtClean="0">
              <a:solidFill>
                <a:schemeClr val="tx2">
                  <a:lumMod val="50000"/>
                </a:schemeClr>
              </a:solidFill>
              <a:latin typeface="Arial" pitchFamily="34" charset="0"/>
            </a:endParaRPr>
          </a:p>
          <a:p>
            <a:pPr lvl="0" algn="just" eaLnBrk="0" fontAlgn="base" hangingPunct="0">
              <a:spcBef>
                <a:spcPct val="0"/>
              </a:spcBef>
              <a:spcAft>
                <a:spcPct val="0"/>
              </a:spcAft>
            </a:pPr>
            <a:r>
              <a:rPr lang="ru-RU" sz="1400" b="1" dirty="0" smtClean="0">
                <a:solidFill>
                  <a:srgbClr val="C00000"/>
                </a:solidFill>
                <a:latin typeface="Times New Roman" pitchFamily="18" charset="0"/>
                <a:ea typeface="Calibri" pitchFamily="34" charset="0"/>
                <a:cs typeface="Times New Roman" pitchFamily="18" charset="0"/>
              </a:rPr>
              <a:t>1.</a:t>
            </a:r>
            <a:r>
              <a:rPr lang="ru-RU" sz="1400" b="1" dirty="0" smtClean="0">
                <a:solidFill>
                  <a:schemeClr val="tx2">
                    <a:lumMod val="50000"/>
                  </a:schemeClr>
                </a:solidFill>
                <a:latin typeface="Times New Roman" pitchFamily="18" charset="0"/>
                <a:ea typeface="Calibri" pitchFamily="34" charset="0"/>
                <a:cs typeface="Times New Roman" pitchFamily="18" charset="0"/>
              </a:rPr>
              <a:t> Большая энциклопедия классической музыки [Звукозапись] . - Екатеринбург : Уральский электронный завод,  2008. – 1 </a:t>
            </a:r>
            <a:r>
              <a:rPr lang="ru-RU" sz="1400" b="1" dirty="0" err="1" smtClean="0">
                <a:solidFill>
                  <a:schemeClr val="tx2">
                    <a:lumMod val="50000"/>
                  </a:schemeClr>
                </a:solidFill>
                <a:latin typeface="Times New Roman" pitchFamily="18" charset="0"/>
                <a:ea typeface="Calibri" pitchFamily="34" charset="0"/>
                <a:cs typeface="Times New Roman" pitchFamily="18" charset="0"/>
              </a:rPr>
              <a:t>зв</a:t>
            </a:r>
            <a:r>
              <a:rPr lang="ru-RU" sz="1400" b="1" dirty="0" smtClean="0">
                <a:solidFill>
                  <a:schemeClr val="tx2">
                    <a:lumMod val="50000"/>
                  </a:schemeClr>
                </a:solidFill>
                <a:latin typeface="Times New Roman" pitchFamily="18" charset="0"/>
                <a:ea typeface="Calibri" pitchFamily="34" charset="0"/>
                <a:cs typeface="Times New Roman" pitchFamily="18" charset="0"/>
              </a:rPr>
              <a:t>. диск.</a:t>
            </a:r>
          </a:p>
          <a:p>
            <a:pPr lvl="0" algn="just" eaLnBrk="0" fontAlgn="base" hangingPunct="0">
              <a:spcBef>
                <a:spcPct val="0"/>
              </a:spcBef>
              <a:spcAft>
                <a:spcPct val="0"/>
              </a:spcAft>
            </a:pPr>
            <a:endParaRPr lang="ru-RU" sz="1400" b="1" dirty="0" smtClean="0">
              <a:solidFill>
                <a:schemeClr val="tx2">
                  <a:lumMod val="50000"/>
                </a:schemeClr>
              </a:solidFill>
              <a:latin typeface="Arial" pitchFamily="34" charset="0"/>
            </a:endParaRPr>
          </a:p>
          <a:p>
            <a:pPr lvl="0" algn="just" eaLnBrk="0" fontAlgn="base" hangingPunct="0">
              <a:spcBef>
                <a:spcPct val="0"/>
              </a:spcBef>
              <a:spcAft>
                <a:spcPct val="0"/>
              </a:spcAft>
            </a:pPr>
            <a:r>
              <a:rPr lang="ru-RU" sz="1400" b="1" dirty="0" smtClean="0">
                <a:solidFill>
                  <a:srgbClr val="C00000"/>
                </a:solidFill>
                <a:latin typeface="Times New Roman" pitchFamily="18" charset="0"/>
                <a:ea typeface="Calibri" pitchFamily="34" charset="0"/>
                <a:cs typeface="Times New Roman" pitchFamily="18" charset="0"/>
              </a:rPr>
              <a:t>2.  </a:t>
            </a:r>
            <a:r>
              <a:rPr lang="ru-RU" sz="1400" b="1" dirty="0" smtClean="0">
                <a:solidFill>
                  <a:schemeClr val="tx2">
                    <a:lumMod val="50000"/>
                  </a:schemeClr>
                </a:solidFill>
                <a:latin typeface="Times New Roman" pitchFamily="18" charset="0"/>
                <a:ea typeface="Calibri" pitchFamily="34" charset="0"/>
                <a:cs typeface="Times New Roman" pitchFamily="18" charset="0"/>
              </a:rPr>
              <a:t>25 лучших романсов [Звукозапись]. – Екатеринбург : Уральский электронный завод,  2003. – 2 </a:t>
            </a:r>
            <a:r>
              <a:rPr lang="ru-RU" sz="1400" b="1" dirty="0" err="1" smtClean="0">
                <a:solidFill>
                  <a:schemeClr val="tx2">
                    <a:lumMod val="50000"/>
                  </a:schemeClr>
                </a:solidFill>
                <a:latin typeface="Times New Roman" pitchFamily="18" charset="0"/>
                <a:ea typeface="Calibri" pitchFamily="34" charset="0"/>
                <a:cs typeface="Times New Roman" pitchFamily="18" charset="0"/>
              </a:rPr>
              <a:t>зв</a:t>
            </a:r>
            <a:r>
              <a:rPr lang="ru-RU" sz="1400" b="1" dirty="0" smtClean="0">
                <a:solidFill>
                  <a:schemeClr val="tx2">
                    <a:lumMod val="50000"/>
                  </a:schemeClr>
                </a:solidFill>
                <a:latin typeface="Times New Roman" pitchFamily="18" charset="0"/>
                <a:ea typeface="Calibri" pitchFamily="34" charset="0"/>
                <a:cs typeface="Times New Roman" pitchFamily="18" charset="0"/>
              </a:rPr>
              <a:t>. диска.</a:t>
            </a:r>
          </a:p>
          <a:p>
            <a:pPr marL="87313" lvl="0" algn="just" eaLnBrk="0" fontAlgn="base" hangingPunct="0">
              <a:spcBef>
                <a:spcPct val="0"/>
              </a:spcBef>
              <a:spcAft>
                <a:spcPct val="0"/>
              </a:spcAft>
            </a:pPr>
            <a:endParaRPr lang="ru-RU" sz="1400" b="1" dirty="0" smtClean="0">
              <a:solidFill>
                <a:schemeClr val="tx2">
                  <a:lumMod val="50000"/>
                </a:schemeClr>
              </a:solidFill>
              <a:latin typeface="Arial" pitchFamily="34" charset="0"/>
            </a:endParaRPr>
          </a:p>
          <a:p>
            <a:pPr lvl="0" algn="just" eaLnBrk="0" fontAlgn="base" hangingPunct="0">
              <a:spcBef>
                <a:spcPct val="0"/>
              </a:spcBef>
              <a:spcAft>
                <a:spcPct val="0"/>
              </a:spcAft>
            </a:pPr>
            <a:r>
              <a:rPr lang="ru-RU" sz="1400" b="1" dirty="0" smtClean="0">
                <a:solidFill>
                  <a:srgbClr val="C00000"/>
                </a:solidFill>
                <a:latin typeface="Times New Roman" pitchFamily="18" charset="0"/>
                <a:ea typeface="Calibri" pitchFamily="34" charset="0"/>
                <a:cs typeface="Times New Roman" pitchFamily="18" charset="0"/>
              </a:rPr>
              <a:t>3.  </a:t>
            </a:r>
            <a:r>
              <a:rPr lang="ru-RU" sz="1400" b="1" dirty="0" smtClean="0">
                <a:solidFill>
                  <a:schemeClr val="tx2">
                    <a:lumMod val="50000"/>
                  </a:schemeClr>
                </a:solidFill>
                <a:latin typeface="Times New Roman" pitchFamily="18" charset="0"/>
                <a:ea typeface="Calibri" pitchFamily="34" charset="0"/>
                <a:cs typeface="Times New Roman" pitchFamily="18" charset="0"/>
              </a:rPr>
              <a:t>Классика на все времена [Звукозапись]. – М. : </a:t>
            </a:r>
            <a:r>
              <a:rPr lang="en-US" sz="1400" b="1" dirty="0" smtClean="0">
                <a:solidFill>
                  <a:schemeClr val="tx2">
                    <a:lumMod val="50000"/>
                  </a:schemeClr>
                </a:solidFill>
                <a:latin typeface="Times New Roman" pitchFamily="18" charset="0"/>
                <a:ea typeface="Calibri" pitchFamily="34" charset="0"/>
                <a:cs typeface="Times New Roman" pitchFamily="18" charset="0"/>
              </a:rPr>
              <a:t>DIANA MUSIC</a:t>
            </a:r>
            <a:r>
              <a:rPr lang="ru-RU" sz="1400" b="1" dirty="0" smtClean="0">
                <a:solidFill>
                  <a:schemeClr val="tx2">
                    <a:lumMod val="50000"/>
                  </a:schemeClr>
                </a:solidFill>
                <a:latin typeface="Times New Roman" pitchFamily="18" charset="0"/>
                <a:ea typeface="Calibri" pitchFamily="34" charset="0"/>
                <a:cs typeface="Times New Roman" pitchFamily="18" charset="0"/>
              </a:rPr>
              <a:t>, 2010. – 1зв. диск.</a:t>
            </a:r>
          </a:p>
          <a:p>
            <a:pPr marL="228600" lvl="0" indent="-228600" algn="just" eaLnBrk="0" fontAlgn="base" hangingPunct="0">
              <a:spcBef>
                <a:spcPct val="0"/>
              </a:spcBef>
              <a:spcAft>
                <a:spcPct val="0"/>
              </a:spcAft>
            </a:pPr>
            <a:endParaRPr lang="ru-RU" sz="1400" b="1" dirty="0" smtClean="0">
              <a:solidFill>
                <a:schemeClr val="tx2">
                  <a:lumMod val="50000"/>
                </a:schemeClr>
              </a:solidFill>
              <a:latin typeface="Arial" pitchFamily="34" charset="0"/>
            </a:endParaRPr>
          </a:p>
          <a:p>
            <a:pPr lvl="0" algn="just" eaLnBrk="0" fontAlgn="base" hangingPunct="0">
              <a:spcBef>
                <a:spcPct val="0"/>
              </a:spcBef>
              <a:spcAft>
                <a:spcPct val="0"/>
              </a:spcAft>
            </a:pPr>
            <a:r>
              <a:rPr lang="ru-RU" sz="1400" b="1" dirty="0" smtClean="0">
                <a:solidFill>
                  <a:srgbClr val="C00000"/>
                </a:solidFill>
                <a:latin typeface="Times New Roman" pitchFamily="18" charset="0"/>
                <a:ea typeface="Calibri" pitchFamily="34" charset="0"/>
                <a:cs typeface="Times New Roman" pitchFamily="18" charset="0"/>
              </a:rPr>
              <a:t>4.</a:t>
            </a:r>
            <a:r>
              <a:rPr lang="ru-RU" sz="1400" b="1" dirty="0" smtClean="0">
                <a:solidFill>
                  <a:schemeClr val="tx2">
                    <a:lumMod val="50000"/>
                  </a:schemeClr>
                </a:solidFill>
                <a:latin typeface="Times New Roman" pitchFamily="18" charset="0"/>
                <a:ea typeface="Calibri" pitchFamily="34" charset="0"/>
                <a:cs typeface="Times New Roman" pitchFamily="18" charset="0"/>
              </a:rPr>
              <a:t>  100 лучших романсов [Звукозапись]. – М. : РМГ </a:t>
            </a:r>
            <a:r>
              <a:rPr lang="ru-RU" sz="1400" b="1" dirty="0" err="1" smtClean="0">
                <a:solidFill>
                  <a:schemeClr val="tx2">
                    <a:lumMod val="50000"/>
                  </a:schemeClr>
                </a:solidFill>
                <a:latin typeface="Times New Roman" pitchFamily="18" charset="0"/>
                <a:ea typeface="Calibri" pitchFamily="34" charset="0"/>
                <a:cs typeface="Times New Roman" pitchFamily="18" charset="0"/>
              </a:rPr>
              <a:t>Медиа</a:t>
            </a:r>
            <a:r>
              <a:rPr lang="ru-RU" sz="1400" b="1" dirty="0" smtClean="0">
                <a:solidFill>
                  <a:schemeClr val="tx2">
                    <a:lumMod val="50000"/>
                  </a:schemeClr>
                </a:solidFill>
                <a:latin typeface="Times New Roman" pitchFamily="18" charset="0"/>
                <a:ea typeface="Calibri" pitchFamily="34" charset="0"/>
                <a:cs typeface="Times New Roman" pitchFamily="18" charset="0"/>
              </a:rPr>
              <a:t>, 2009. – 1зв. диск.</a:t>
            </a:r>
            <a:endParaRPr lang="ru-RU" sz="1400" dirty="0">
              <a:solidFill>
                <a:schemeClr val="tx2">
                  <a:lumMod val="50000"/>
                </a:schemeClr>
              </a:solidFill>
            </a:endParaRPr>
          </a:p>
        </p:txBody>
      </p:sp>
    </p:spTree>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11.Разное по отделу\фоны для презентаций\01.jpg"/>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0" y="0"/>
            <a:ext cx="9144000" cy="6858000"/>
          </a:xfrm>
          <a:prstGeom prst="rect">
            <a:avLst/>
          </a:prstGeom>
          <a:noFill/>
        </p:spPr>
      </p:pic>
      <p:sp>
        <p:nvSpPr>
          <p:cNvPr id="5" name="Прямоугольник 4"/>
          <p:cNvSpPr/>
          <p:nvPr/>
        </p:nvSpPr>
        <p:spPr>
          <a:xfrm>
            <a:off x="1500166" y="1285861"/>
            <a:ext cx="6143668" cy="830997"/>
          </a:xfrm>
          <a:prstGeom prst="rect">
            <a:avLst/>
          </a:prstGeom>
        </p:spPr>
        <p:txBody>
          <a:bodyPr wrap="square">
            <a:spAutoFit/>
          </a:bodyPr>
          <a:lstStyle/>
          <a:p>
            <a:pPr algn="ctr"/>
            <a:r>
              <a:rPr lang="ru-RU" sz="2400" b="1" dirty="0" smtClean="0">
                <a:solidFill>
                  <a:srgbClr val="C00000"/>
                </a:solidFill>
              </a:rPr>
              <a:t>Муниципальное учреждение культуры</a:t>
            </a:r>
          </a:p>
          <a:p>
            <a:pPr algn="ctr"/>
            <a:r>
              <a:rPr lang="ru-RU" sz="2400" b="1" dirty="0" smtClean="0">
                <a:solidFill>
                  <a:srgbClr val="C00000"/>
                </a:solidFill>
              </a:rPr>
              <a:t>«Тульская библиотечная система»</a:t>
            </a:r>
            <a:endParaRPr lang="ru-RU" sz="2400" b="1" dirty="0">
              <a:solidFill>
                <a:srgbClr val="C00000"/>
              </a:solidFill>
            </a:endParaRPr>
          </a:p>
        </p:txBody>
      </p:sp>
      <p:sp>
        <p:nvSpPr>
          <p:cNvPr id="7" name="Прямоугольник 6"/>
          <p:cNvSpPr/>
          <p:nvPr/>
        </p:nvSpPr>
        <p:spPr>
          <a:xfrm>
            <a:off x="642910" y="2500306"/>
            <a:ext cx="7572428" cy="2308324"/>
          </a:xfrm>
          <a:prstGeom prst="rect">
            <a:avLst/>
          </a:prstGeom>
        </p:spPr>
        <p:txBody>
          <a:bodyPr wrap="square">
            <a:spAutoFit/>
          </a:bodyPr>
          <a:lstStyle/>
          <a:p>
            <a:r>
              <a:rPr lang="ru-RU" b="1" dirty="0" smtClean="0">
                <a:solidFill>
                  <a:schemeClr val="tx2">
                    <a:lumMod val="50000"/>
                  </a:schemeClr>
                </a:solidFill>
              </a:rPr>
              <a:t>Подбор материала, монтаж, дизайн:</a:t>
            </a:r>
          </a:p>
          <a:p>
            <a:r>
              <a:rPr lang="ru-RU" b="1" dirty="0" smtClean="0">
                <a:solidFill>
                  <a:schemeClr val="tx2">
                    <a:lumMod val="50000"/>
                  </a:schemeClr>
                </a:solidFill>
              </a:rPr>
              <a:t>заведующая музыкальным абонементом ЦГБ им. Л.Н.Толстого  МУК ТБС  </a:t>
            </a:r>
            <a:r>
              <a:rPr lang="ru-RU" b="1" dirty="0" smtClean="0">
                <a:solidFill>
                  <a:srgbClr val="C00000"/>
                </a:solidFill>
              </a:rPr>
              <a:t>Л.И. Кармазина.</a:t>
            </a:r>
          </a:p>
          <a:p>
            <a:endParaRPr lang="ru-RU" dirty="0" smtClean="0"/>
          </a:p>
          <a:p>
            <a:r>
              <a:rPr lang="ru-RU" b="1" dirty="0" smtClean="0">
                <a:solidFill>
                  <a:schemeClr val="tx2">
                    <a:lumMod val="50000"/>
                  </a:schemeClr>
                </a:solidFill>
              </a:rPr>
              <a:t>Библиографическое описание рекомендуемой литературы:</a:t>
            </a:r>
          </a:p>
          <a:p>
            <a:r>
              <a:rPr lang="ru-RU" b="1" dirty="0" smtClean="0">
                <a:solidFill>
                  <a:schemeClr val="tx2">
                    <a:lumMod val="50000"/>
                  </a:schemeClr>
                </a:solidFill>
              </a:rPr>
              <a:t>библиограф отдела информационных и справочных услуг </a:t>
            </a:r>
          </a:p>
          <a:p>
            <a:r>
              <a:rPr lang="ru-RU" b="1" dirty="0" smtClean="0">
                <a:solidFill>
                  <a:schemeClr val="tx2">
                    <a:lumMod val="50000"/>
                  </a:schemeClr>
                </a:solidFill>
              </a:rPr>
              <a:t>ЦГБ им. Л.Н.Толстого МУК ТБС</a:t>
            </a:r>
          </a:p>
          <a:p>
            <a:r>
              <a:rPr lang="ru-RU" b="1" dirty="0" smtClean="0">
                <a:solidFill>
                  <a:srgbClr val="C00000"/>
                </a:solidFill>
              </a:rPr>
              <a:t>Л.Г. Гурова</a:t>
            </a:r>
            <a:endParaRPr lang="ru-RU" b="1" dirty="0">
              <a:solidFill>
                <a:srgbClr val="C00000"/>
              </a:solidFill>
            </a:endParaRPr>
          </a:p>
        </p:txBody>
      </p:sp>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4" name="Picture 3" descr="D:\11.Разное по отделу\фон2\05034028.jpg"/>
          <p:cNvPicPr>
            <a:picLocks noChangeAspect="1" noChangeArrowheads="1"/>
          </p:cNvPicPr>
          <p:nvPr/>
        </p:nvPicPr>
        <p:blipFill>
          <a:blip r:embed="rId2">
            <a:duotone>
              <a:schemeClr val="accent6">
                <a:shade val="45000"/>
                <a:satMod val="135000"/>
              </a:schemeClr>
              <a:prstClr val="white"/>
            </a:duotone>
          </a:blip>
          <a:srcRect/>
          <a:stretch>
            <a:fillRect/>
          </a:stretch>
        </p:blipFill>
        <p:spPr bwMode="auto">
          <a:xfrm>
            <a:off x="0" y="-2145"/>
            <a:ext cx="9141143" cy="6860145"/>
          </a:xfrm>
          <a:prstGeom prst="rect">
            <a:avLst/>
          </a:prstGeom>
          <a:noFill/>
        </p:spPr>
      </p:pic>
      <p:pic>
        <p:nvPicPr>
          <p:cNvPr id="1026" name="Picture 2" descr="C:\Users\1234\Desktop\картинки вальс\5522301-brightly-dressed-woman-cheerfully-perform-ethnic-dance.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349078">
            <a:off x="4145806" y="4260646"/>
            <a:ext cx="980791" cy="15073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1027" name="Picture 3" descr="C:\Users\1234\Desktop\картинки вальс\000000.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21341978">
            <a:off x="1577083" y="4356229"/>
            <a:ext cx="1914749" cy="128993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1028" name="Picture 4" descr="C:\Users\1234\Desktop\картинки вальс\28.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241165" flipH="1">
            <a:off x="5786610" y="4297934"/>
            <a:ext cx="2076620" cy="1330744"/>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sp>
        <p:nvSpPr>
          <p:cNvPr id="8" name="Прямоугольник с двумя вырезанными противолежащими углами 7"/>
          <p:cNvSpPr/>
          <p:nvPr/>
        </p:nvSpPr>
        <p:spPr>
          <a:xfrm>
            <a:off x="1643042" y="1500174"/>
            <a:ext cx="5796000" cy="2196000"/>
          </a:xfrm>
          <a:prstGeom prst="snip2DiagRect">
            <a:avLst/>
          </a:prstGeom>
          <a:solidFill>
            <a:schemeClr val="accent6">
              <a:lumMod val="40000"/>
              <a:lumOff val="60000"/>
            </a:schemeClr>
          </a:solidFill>
          <a:ln>
            <a:solidFill>
              <a:schemeClr val="accent2">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just">
              <a:lnSpc>
                <a:spcPts val="1500"/>
              </a:lnSpc>
            </a:pPr>
            <a:r>
              <a:rPr lang="ru-RU" sz="1400" b="1" dirty="0" smtClean="0">
                <a:solidFill>
                  <a:schemeClr val="accent2">
                    <a:lumMod val="50000"/>
                  </a:schemeClr>
                </a:solidFill>
                <a:latin typeface="FlowerC" pitchFamily="18" charset="0"/>
                <a:ea typeface="Times New Roman"/>
              </a:rPr>
              <a:t>      Человечество </a:t>
            </a:r>
            <a:r>
              <a:rPr lang="ru-RU" sz="1400" b="1" dirty="0">
                <a:solidFill>
                  <a:schemeClr val="accent2">
                    <a:lumMod val="50000"/>
                  </a:schemeClr>
                </a:solidFill>
                <a:latin typeface="FlowerC" pitchFamily="18" charset="0"/>
                <a:ea typeface="Times New Roman"/>
              </a:rPr>
              <a:t>танцует с незапамятных времен. Уже в рисунках на скалах, созданных несколько тысяч лет тому назад, встречаются изображения пляшущих людей. И рядом с человеком танцующим нередко изображен человек играющий, с музыкальным инструментом в руках. Музыка и танец  - неразрывные друзья, танец без музыки почти  немыслим. У каждого народа есть свои пляски, у каждой эпохи – свой танец – фаворит. Так самым популярным в Европе Х1Х – ХХ  веков стал вальс. Его родиной считают сразу три страны</a:t>
            </a:r>
            <a:r>
              <a:rPr lang="ru-RU" sz="1400" b="1" dirty="0">
                <a:solidFill>
                  <a:srgbClr val="C0504D">
                    <a:lumMod val="50000"/>
                  </a:srgbClr>
                </a:solidFill>
                <a:latin typeface="FlowerC" pitchFamily="18" charset="0"/>
                <a:ea typeface="Times New Roman"/>
              </a:rPr>
              <a:t>: Францию, Чехию и Австрию. </a:t>
            </a:r>
          </a:p>
        </p:txBody>
      </p:sp>
      <p:sp>
        <p:nvSpPr>
          <p:cNvPr id="9" name="Прямоугольник 8"/>
          <p:cNvSpPr/>
          <p:nvPr/>
        </p:nvSpPr>
        <p:spPr>
          <a:xfrm rot="10800000" flipV="1">
            <a:off x="1571603" y="998770"/>
            <a:ext cx="5143536" cy="348813"/>
          </a:xfrm>
          <a:prstGeom prst="rect">
            <a:avLst/>
          </a:prstGeom>
        </p:spPr>
        <p:txBody>
          <a:bodyPr wrap="square">
            <a:spAutoFit/>
          </a:bodyPr>
          <a:lstStyle/>
          <a:p>
            <a:pPr algn="just">
              <a:lnSpc>
                <a:spcPts val="2000"/>
              </a:lnSpc>
            </a:pPr>
            <a:r>
              <a:rPr lang="ru-RU" sz="3600" b="1" dirty="0" smtClean="0">
                <a:solidFill>
                  <a:srgbClr val="FF0000"/>
                </a:solidFill>
                <a:latin typeface="a_Romanus"/>
              </a:rPr>
              <a:t>  1.  Из    истории   вальса</a:t>
            </a:r>
          </a:p>
        </p:txBody>
      </p:sp>
    </p:spTree>
    <p:extLst>
      <p:ext uri="{BB962C8B-B14F-4D97-AF65-F5344CB8AC3E}">
        <p14:creationId xmlns:p14="http://schemas.microsoft.com/office/powerpoint/2010/main" val="23460968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11.Разное по отделу\фон2\05034028.jpg"/>
          <p:cNvPicPr>
            <a:picLocks noChangeAspect="1" noChangeArrowheads="1"/>
          </p:cNvPicPr>
          <p:nvPr/>
        </p:nvPicPr>
        <p:blipFill>
          <a:blip r:embed="rId2">
            <a:duotone>
              <a:schemeClr val="accent6">
                <a:shade val="45000"/>
                <a:satMod val="135000"/>
              </a:schemeClr>
              <a:prstClr val="white"/>
            </a:duotone>
          </a:blip>
          <a:srcRect/>
          <a:stretch>
            <a:fillRect/>
          </a:stretch>
        </p:blipFill>
        <p:spPr bwMode="auto">
          <a:xfrm>
            <a:off x="0" y="1"/>
            <a:ext cx="9144000" cy="6858000"/>
          </a:xfrm>
          <a:prstGeom prst="rect">
            <a:avLst/>
          </a:prstGeom>
          <a:noFill/>
        </p:spPr>
      </p:pic>
      <p:sp>
        <p:nvSpPr>
          <p:cNvPr id="3" name="Прямоугольник 2"/>
          <p:cNvSpPr/>
          <p:nvPr/>
        </p:nvSpPr>
        <p:spPr>
          <a:xfrm>
            <a:off x="6228184" y="0"/>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6228184" y="0"/>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a:off x="1571604" y="1000108"/>
            <a:ext cx="4500594" cy="928694"/>
          </a:xfrm>
          <a:prstGeom prst="roundRect">
            <a:avLst/>
          </a:prstGeom>
          <a:solidFill>
            <a:schemeClr val="accent6">
              <a:lumMod val="40000"/>
              <a:lumOff val="6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447675">
              <a:lnSpc>
                <a:spcPts val="1600"/>
              </a:lnSpc>
            </a:pPr>
            <a:r>
              <a:rPr lang="ru-RU" sz="1200" b="1" dirty="0">
                <a:solidFill>
                  <a:schemeClr val="accent2">
                    <a:lumMod val="50000"/>
                  </a:schemeClr>
                </a:solidFill>
                <a:latin typeface="FlowerC" pitchFamily="18" charset="0"/>
                <a:ea typeface="Times New Roman"/>
                <a:cs typeface="Gautami" pitchFamily="34" charset="0"/>
              </a:rPr>
              <a:t>В середине XVIII века во Франции бытовал народный танец </a:t>
            </a:r>
            <a:r>
              <a:rPr lang="ru-RU" sz="1200" b="1" i="1" dirty="0">
                <a:solidFill>
                  <a:srgbClr val="C00000"/>
                </a:solidFill>
                <a:latin typeface="FlowerC" pitchFamily="18" charset="0"/>
                <a:ea typeface="Times New Roman"/>
                <a:cs typeface="Gautami" pitchFamily="34" charset="0"/>
              </a:rPr>
              <a:t>вольт</a:t>
            </a:r>
            <a:r>
              <a:rPr lang="ru-RU" sz="1200" b="1" i="1" dirty="0">
                <a:solidFill>
                  <a:schemeClr val="accent2">
                    <a:lumMod val="50000"/>
                  </a:schemeClr>
                </a:solidFill>
                <a:latin typeface="FlowerC" pitchFamily="18" charset="0"/>
                <a:ea typeface="Times New Roman"/>
                <a:cs typeface="Gautami" pitchFamily="34" charset="0"/>
              </a:rPr>
              <a:t>. </a:t>
            </a:r>
            <a:r>
              <a:rPr lang="ru-RU" sz="1200" b="1" dirty="0">
                <a:solidFill>
                  <a:schemeClr val="accent2">
                    <a:lumMod val="50000"/>
                  </a:schemeClr>
                </a:solidFill>
                <a:latin typeface="FlowerC" pitchFamily="18" charset="0"/>
                <a:ea typeface="Times New Roman"/>
                <a:cs typeface="Gautami" pitchFamily="34" charset="0"/>
              </a:rPr>
              <a:t>Танцевали его парами, с поворотами одного танцующего вокруг другого</a:t>
            </a:r>
            <a:r>
              <a:rPr lang="ru-RU" sz="1200" dirty="0">
                <a:solidFill>
                  <a:schemeClr val="accent2">
                    <a:lumMod val="50000"/>
                  </a:schemeClr>
                </a:solidFill>
                <a:latin typeface="FlowerC" pitchFamily="18" charset="0"/>
                <a:ea typeface="Times New Roman"/>
                <a:cs typeface="Gautami" pitchFamily="34" charset="0"/>
              </a:rPr>
              <a:t>.</a:t>
            </a:r>
          </a:p>
        </p:txBody>
      </p:sp>
      <p:sp>
        <p:nvSpPr>
          <p:cNvPr id="10" name="Скругленный прямоугольник 9"/>
          <p:cNvSpPr/>
          <p:nvPr/>
        </p:nvSpPr>
        <p:spPr>
          <a:xfrm>
            <a:off x="3286116" y="2071678"/>
            <a:ext cx="4929222" cy="1785950"/>
          </a:xfrm>
          <a:prstGeom prst="roundRect">
            <a:avLst/>
          </a:prstGeom>
          <a:solidFill>
            <a:schemeClr val="accent6">
              <a:lumMod val="40000"/>
              <a:lumOff val="6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ts val="1600"/>
              </a:lnSpc>
            </a:pPr>
            <a:r>
              <a:rPr lang="ru-RU" sz="1200" b="1" dirty="0">
                <a:solidFill>
                  <a:srgbClr val="C0504D">
                    <a:lumMod val="75000"/>
                  </a:srgbClr>
                </a:solidFill>
                <a:latin typeface="Gabriola" pitchFamily="82" charset="0"/>
                <a:ea typeface="Times New Roman"/>
              </a:rPr>
              <a:t> </a:t>
            </a:r>
            <a:r>
              <a:rPr lang="ru-RU" sz="1200" b="1" dirty="0" smtClean="0">
                <a:solidFill>
                  <a:srgbClr val="C0504D">
                    <a:lumMod val="75000"/>
                  </a:srgbClr>
                </a:solidFill>
                <a:latin typeface="Gabriola" pitchFamily="82" charset="0"/>
                <a:ea typeface="Times New Roman"/>
              </a:rPr>
              <a:t>   </a:t>
            </a:r>
            <a:r>
              <a:rPr lang="ru-RU" sz="1200" b="1" dirty="0" smtClean="0">
                <a:solidFill>
                  <a:schemeClr val="accent2">
                    <a:lumMod val="50000"/>
                  </a:schemeClr>
                </a:solidFill>
                <a:latin typeface="FlowerC" pitchFamily="18" charset="0"/>
                <a:ea typeface="Times New Roman"/>
              </a:rPr>
              <a:t>В </a:t>
            </a:r>
            <a:r>
              <a:rPr lang="ru-RU" sz="1200" b="1" dirty="0">
                <a:solidFill>
                  <a:schemeClr val="accent2">
                    <a:lumMod val="50000"/>
                  </a:schemeClr>
                </a:solidFill>
                <a:latin typeface="FlowerC" pitchFamily="18" charset="0"/>
                <a:ea typeface="Times New Roman"/>
              </a:rPr>
              <a:t>Чехии </a:t>
            </a:r>
            <a:r>
              <a:rPr lang="ru-RU" sz="1200" b="1" dirty="0" smtClean="0">
                <a:solidFill>
                  <a:schemeClr val="accent2">
                    <a:lumMod val="50000"/>
                  </a:schemeClr>
                </a:solidFill>
                <a:latin typeface="FlowerC" pitchFamily="18" charset="0"/>
                <a:ea typeface="Times New Roman"/>
              </a:rPr>
              <a:t>в это же время был </a:t>
            </a:r>
            <a:r>
              <a:rPr lang="ru-RU" sz="1200" b="1" dirty="0">
                <a:solidFill>
                  <a:schemeClr val="accent2">
                    <a:lumMod val="50000"/>
                  </a:schemeClr>
                </a:solidFill>
                <a:latin typeface="FlowerC" pitchFamily="18" charset="0"/>
                <a:ea typeface="Times New Roman"/>
              </a:rPr>
              <a:t>очень популярен веселый и задорный танец </a:t>
            </a:r>
            <a:r>
              <a:rPr lang="ru-RU" sz="1200" b="1" i="1" dirty="0" err="1">
                <a:solidFill>
                  <a:srgbClr val="C00000"/>
                </a:solidFill>
                <a:latin typeface="FlowerC" pitchFamily="18" charset="0"/>
                <a:ea typeface="Times New Roman"/>
              </a:rPr>
              <a:t>фурмант</a:t>
            </a:r>
            <a:r>
              <a:rPr lang="ru-RU" sz="1200" b="1" dirty="0">
                <a:solidFill>
                  <a:srgbClr val="C00000"/>
                </a:solidFill>
                <a:latin typeface="FlowerC" pitchFamily="18" charset="0"/>
                <a:ea typeface="Times New Roman"/>
              </a:rPr>
              <a:t>,</a:t>
            </a:r>
            <a:r>
              <a:rPr lang="ru-RU" sz="1200" b="1" dirty="0">
                <a:solidFill>
                  <a:schemeClr val="accent2">
                    <a:lumMod val="50000"/>
                  </a:schemeClr>
                </a:solidFill>
                <a:latin typeface="FlowerC" pitchFamily="18" charset="0"/>
                <a:ea typeface="Times New Roman"/>
              </a:rPr>
              <a:t> что означает «франт», «гордец». Парень, подражая франтоватому богачу, сначала горделиво выступает, шагает, а потом начинает гоняться по кругу за </a:t>
            </a:r>
            <a:r>
              <a:rPr lang="ru-RU" sz="1200" b="1" dirty="0" smtClean="0">
                <a:solidFill>
                  <a:schemeClr val="accent2">
                    <a:lumMod val="50000"/>
                  </a:schemeClr>
                </a:solidFill>
                <a:latin typeface="FlowerC" pitchFamily="18" charset="0"/>
                <a:ea typeface="Times New Roman"/>
              </a:rPr>
              <a:t>своей партнершей </a:t>
            </a:r>
            <a:r>
              <a:rPr lang="ru-RU" sz="1200" b="1" dirty="0">
                <a:solidFill>
                  <a:schemeClr val="accent2">
                    <a:lumMod val="50000"/>
                  </a:schemeClr>
                </a:solidFill>
                <a:latin typeface="FlowerC" pitchFamily="18" charset="0"/>
                <a:ea typeface="Times New Roman"/>
              </a:rPr>
              <a:t>и, поймав ее, обнимает за талию и начинает кружиться в веселом танце под одобрительную песню и </a:t>
            </a:r>
            <a:r>
              <a:rPr lang="ru-RU" sz="1200" b="1" dirty="0" err="1">
                <a:solidFill>
                  <a:schemeClr val="accent2">
                    <a:lumMod val="50000"/>
                  </a:schemeClr>
                </a:solidFill>
                <a:latin typeface="FlowerC" pitchFamily="18" charset="0"/>
                <a:ea typeface="Times New Roman"/>
              </a:rPr>
              <a:t>притоптывание</a:t>
            </a:r>
            <a:r>
              <a:rPr lang="ru-RU" sz="1200" b="1" dirty="0">
                <a:solidFill>
                  <a:schemeClr val="accent2">
                    <a:lumMod val="50000"/>
                  </a:schemeClr>
                </a:solidFill>
                <a:latin typeface="FlowerC" pitchFamily="18" charset="0"/>
                <a:ea typeface="Times New Roman"/>
              </a:rPr>
              <a:t> </a:t>
            </a:r>
            <a:r>
              <a:rPr lang="ru-RU" sz="1200" b="1" dirty="0" smtClean="0">
                <a:solidFill>
                  <a:schemeClr val="accent2">
                    <a:lumMod val="50000"/>
                  </a:schemeClr>
                </a:solidFill>
                <a:latin typeface="FlowerC" pitchFamily="18" charset="0"/>
                <a:ea typeface="Times New Roman"/>
              </a:rPr>
              <a:t> остальных</a:t>
            </a:r>
            <a:r>
              <a:rPr lang="ru-RU" sz="1200" b="1" dirty="0">
                <a:solidFill>
                  <a:srgbClr val="C0504D">
                    <a:lumMod val="75000"/>
                  </a:srgbClr>
                </a:solidFill>
                <a:latin typeface="FlowerC" pitchFamily="18" charset="0"/>
                <a:ea typeface="Times New Roman"/>
              </a:rPr>
              <a:t>.</a:t>
            </a:r>
            <a:endParaRPr lang="ru-RU" sz="1200" dirty="0">
              <a:latin typeface="FlowerC" pitchFamily="18" charset="0"/>
            </a:endParaRPr>
          </a:p>
        </p:txBody>
      </p:sp>
      <p:sp>
        <p:nvSpPr>
          <p:cNvPr id="11" name="Скругленный прямоугольник 10"/>
          <p:cNvSpPr/>
          <p:nvPr/>
        </p:nvSpPr>
        <p:spPr>
          <a:xfrm>
            <a:off x="1643042" y="4429132"/>
            <a:ext cx="4786346" cy="1428760"/>
          </a:xfrm>
          <a:prstGeom prst="roundRect">
            <a:avLst/>
          </a:prstGeom>
          <a:solidFill>
            <a:schemeClr val="accent6">
              <a:lumMod val="40000"/>
              <a:lumOff val="6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447675" algn="just">
              <a:lnSpc>
                <a:spcPts val="1600"/>
              </a:lnSpc>
            </a:pPr>
            <a:r>
              <a:rPr lang="ru-RU" sz="1200" b="1" dirty="0">
                <a:solidFill>
                  <a:schemeClr val="accent2">
                    <a:lumMod val="50000"/>
                  </a:schemeClr>
                </a:solidFill>
                <a:latin typeface="Gabriola" pitchFamily="82" charset="0"/>
                <a:ea typeface="Times New Roman"/>
              </a:rPr>
              <a:t> </a:t>
            </a:r>
            <a:r>
              <a:rPr lang="ru-RU" sz="1200" b="1" dirty="0">
                <a:solidFill>
                  <a:schemeClr val="accent2">
                    <a:lumMod val="50000"/>
                  </a:schemeClr>
                </a:solidFill>
                <a:latin typeface="FlowerC" pitchFamily="18" charset="0"/>
                <a:ea typeface="Times New Roman"/>
              </a:rPr>
              <a:t>А в австрийской области </a:t>
            </a:r>
            <a:r>
              <a:rPr lang="ru-RU" sz="1200" b="1" dirty="0" err="1">
                <a:solidFill>
                  <a:schemeClr val="accent2">
                    <a:lumMod val="50000"/>
                  </a:schemeClr>
                </a:solidFill>
                <a:latin typeface="FlowerC" pitchFamily="18" charset="0"/>
                <a:ea typeface="Times New Roman"/>
              </a:rPr>
              <a:t>Ландль</a:t>
            </a:r>
            <a:r>
              <a:rPr lang="ru-RU" sz="1200" b="1" dirty="0">
                <a:solidFill>
                  <a:schemeClr val="accent2">
                    <a:lumMod val="50000"/>
                  </a:schemeClr>
                </a:solidFill>
                <a:latin typeface="FlowerC" pitchFamily="18" charset="0"/>
                <a:ea typeface="Times New Roman"/>
              </a:rPr>
              <a:t> танцевали степенный танец </a:t>
            </a:r>
            <a:r>
              <a:rPr lang="ru-RU" sz="1200" b="1" dirty="0" smtClean="0">
                <a:solidFill>
                  <a:schemeClr val="accent2">
                    <a:lumMod val="50000"/>
                  </a:schemeClr>
                </a:solidFill>
                <a:latin typeface="FlowerC" pitchFamily="18" charset="0"/>
                <a:ea typeface="Times New Roman"/>
                <a:cs typeface="Times New Roman" pitchFamily="18" charset="0"/>
              </a:rPr>
              <a:t>лендлер</a:t>
            </a:r>
            <a:r>
              <a:rPr lang="ru-RU" sz="1200" b="1" dirty="0">
                <a:solidFill>
                  <a:schemeClr val="accent2">
                    <a:lumMod val="50000"/>
                  </a:schemeClr>
                </a:solidFill>
                <a:latin typeface="FlowerC" pitchFamily="18" charset="0"/>
                <a:ea typeface="Times New Roman"/>
                <a:cs typeface="Times New Roman" pitchFamily="18" charset="0"/>
              </a:rPr>
              <a:t>.</a:t>
            </a:r>
            <a:r>
              <a:rPr lang="ru-RU" sz="1200" b="1" dirty="0">
                <a:solidFill>
                  <a:schemeClr val="accent2">
                    <a:lumMod val="50000"/>
                  </a:schemeClr>
                </a:solidFill>
                <a:latin typeface="FlowerC" pitchFamily="18" charset="0"/>
                <a:ea typeface="Times New Roman"/>
              </a:rPr>
              <a:t> Была немецкая разновидность лендлера – быстрый,  стремительный </a:t>
            </a:r>
            <a:r>
              <a:rPr lang="ru-RU" sz="1200" b="1" i="1" dirty="0" err="1">
                <a:solidFill>
                  <a:srgbClr val="C00000"/>
                </a:solidFill>
                <a:latin typeface="FlowerC" pitchFamily="18" charset="0"/>
                <a:ea typeface="Times New Roman"/>
              </a:rPr>
              <a:t>вальцер</a:t>
            </a:r>
            <a:r>
              <a:rPr lang="ru-RU" sz="1200" b="1" dirty="0">
                <a:solidFill>
                  <a:srgbClr val="C00000"/>
                </a:solidFill>
                <a:latin typeface="FlowerC" pitchFamily="18" charset="0"/>
                <a:ea typeface="Times New Roman"/>
              </a:rPr>
              <a:t>.</a:t>
            </a:r>
            <a:r>
              <a:rPr lang="ru-RU" sz="1200" b="1" dirty="0">
                <a:solidFill>
                  <a:schemeClr val="accent2">
                    <a:lumMod val="50000"/>
                  </a:schemeClr>
                </a:solidFill>
                <a:latin typeface="FlowerC" pitchFamily="18" charset="0"/>
                <a:ea typeface="Times New Roman"/>
              </a:rPr>
              <a:t> Крепко обхватив друг друга, пары кружились в вихревом движении. </a:t>
            </a:r>
            <a:r>
              <a:rPr lang="ru-RU" sz="1200" b="1" dirty="0">
                <a:solidFill>
                  <a:srgbClr val="C00000"/>
                </a:solidFill>
                <a:latin typeface="FlowerC" pitchFamily="18" charset="0"/>
                <a:ea typeface="Times New Roman"/>
              </a:rPr>
              <a:t>Новый танец стал вальсом, в нем соединились элементы вольта, </a:t>
            </a:r>
            <a:r>
              <a:rPr lang="ru-RU" sz="1200" b="1" dirty="0" err="1">
                <a:solidFill>
                  <a:srgbClr val="C00000"/>
                </a:solidFill>
                <a:latin typeface="FlowerC" pitchFamily="18" charset="0"/>
                <a:ea typeface="Times New Roman"/>
              </a:rPr>
              <a:t>фурманта</a:t>
            </a:r>
            <a:r>
              <a:rPr lang="ru-RU" sz="1200" b="1" dirty="0">
                <a:solidFill>
                  <a:srgbClr val="C00000"/>
                </a:solidFill>
                <a:latin typeface="FlowerC" pitchFamily="18" charset="0"/>
                <a:ea typeface="Times New Roman"/>
              </a:rPr>
              <a:t> и </a:t>
            </a:r>
            <a:r>
              <a:rPr lang="ru-RU" sz="1200" b="1" dirty="0" err="1">
                <a:solidFill>
                  <a:srgbClr val="C00000"/>
                </a:solidFill>
                <a:latin typeface="FlowerC" pitchFamily="18" charset="0"/>
                <a:ea typeface="Times New Roman"/>
              </a:rPr>
              <a:t>вальцера</a:t>
            </a:r>
            <a:r>
              <a:rPr lang="ru-RU" sz="1200" b="1" dirty="0">
                <a:solidFill>
                  <a:srgbClr val="C00000"/>
                </a:solidFill>
                <a:latin typeface="FlowerC" pitchFamily="18" charset="0"/>
                <a:ea typeface="Times New Roman"/>
              </a:rPr>
              <a:t>. </a:t>
            </a:r>
          </a:p>
        </p:txBody>
      </p:sp>
      <p:pic>
        <p:nvPicPr>
          <p:cNvPr id="1026" name="Picture 2" descr="http://historicaldance.spb.ru/pic/articles/waltz19/vals04.jpg">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00100" y="2285992"/>
            <a:ext cx="2286017" cy="1571636"/>
          </a:xfrm>
          <a:prstGeom prst="rect">
            <a:avLst/>
          </a:prstGeom>
          <a:ln>
            <a:solidFill>
              <a:schemeClr val="tx2">
                <a:lumMod val="50000"/>
              </a:schemeClr>
            </a:solid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1028" name="Picture 4" descr="http://assets.checkthis.com/asset/50d209269a686a020000004d/50d209269a686a020000004d-medium.jpg">
            <a:hlinkClick r:id="rId5"/>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6786578" y="4000504"/>
            <a:ext cx="1308249" cy="1857388"/>
          </a:xfrm>
          <a:prstGeom prst="roundRect">
            <a:avLst>
              <a:gd name="adj" fmla="val 16667"/>
            </a:avLst>
          </a:prstGeom>
          <a:ln>
            <a:solidFill>
              <a:schemeClr val="tx2">
                <a:lumMod val="5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30" name="Picture 6" descr="http://lifeglobe.net/media/entry/633/eyfukr2710081_3.jpg">
            <a:hlinkClick r:id="rId7"/>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715140" y="842498"/>
            <a:ext cx="785818" cy="102346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606573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20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D:\11.Разное по отделу\фон2\05034028.jpg"/>
          <p:cNvPicPr>
            <a:picLocks noChangeAspect="1" noChangeArrowheads="1"/>
          </p:cNvPicPr>
          <p:nvPr/>
        </p:nvPicPr>
        <p:blipFill>
          <a:blip r:embed="rId2">
            <a:duotone>
              <a:schemeClr val="accent6">
                <a:shade val="45000"/>
                <a:satMod val="135000"/>
              </a:schemeClr>
              <a:prstClr val="white"/>
            </a:duotone>
          </a:blip>
          <a:srcRect/>
          <a:stretch>
            <a:fillRect/>
          </a:stretch>
        </p:blipFill>
        <p:spPr bwMode="auto">
          <a:xfrm>
            <a:off x="0" y="0"/>
            <a:ext cx="9144000" cy="6857999"/>
          </a:xfrm>
          <a:prstGeom prst="rect">
            <a:avLst/>
          </a:prstGeom>
          <a:noFill/>
        </p:spPr>
      </p:pic>
      <p:sp>
        <p:nvSpPr>
          <p:cNvPr id="2" name="Прямоугольник 1"/>
          <p:cNvSpPr/>
          <p:nvPr/>
        </p:nvSpPr>
        <p:spPr>
          <a:xfrm>
            <a:off x="2357422" y="1357298"/>
            <a:ext cx="4572000" cy="369332"/>
          </a:xfrm>
          <a:prstGeom prst="rect">
            <a:avLst/>
          </a:prstGeom>
        </p:spPr>
        <p:txBody>
          <a:bodyPr>
            <a:spAutoFit/>
          </a:bodyPr>
          <a:lstStyle/>
          <a:p>
            <a:pPr lvl="0" algn="just"/>
            <a:r>
              <a:rPr lang="ru-RU" b="1" dirty="0" smtClean="0">
                <a:solidFill>
                  <a:srgbClr val="C0504D">
                    <a:lumMod val="50000"/>
                  </a:srgbClr>
                </a:solidFill>
                <a:latin typeface="Garamond" pitchFamily="18" charset="0"/>
                <a:ea typeface="Times New Roman"/>
              </a:rPr>
              <a:t>.</a:t>
            </a:r>
            <a:r>
              <a:rPr lang="ru-RU" b="1" dirty="0">
                <a:solidFill>
                  <a:srgbClr val="C0504D">
                    <a:lumMod val="50000"/>
                  </a:srgbClr>
                </a:solidFill>
                <a:latin typeface="Garamond" pitchFamily="18" charset="0"/>
                <a:ea typeface="Times New Roman"/>
              </a:rPr>
              <a:t> </a:t>
            </a:r>
          </a:p>
        </p:txBody>
      </p:sp>
      <p:sp>
        <p:nvSpPr>
          <p:cNvPr id="6" name="Табличка 5"/>
          <p:cNvSpPr/>
          <p:nvPr/>
        </p:nvSpPr>
        <p:spPr>
          <a:xfrm>
            <a:off x="3357554" y="3714752"/>
            <a:ext cx="4929222" cy="2214578"/>
          </a:xfrm>
          <a:prstGeom prst="plaque">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ts val="1600"/>
              </a:lnSpc>
            </a:pPr>
            <a:r>
              <a:rPr lang="ru-RU" sz="2400" b="1" dirty="0">
                <a:solidFill>
                  <a:srgbClr val="C0504D">
                    <a:lumMod val="75000"/>
                  </a:srgbClr>
                </a:solidFill>
                <a:latin typeface="Gabriola" pitchFamily="82" charset="0"/>
                <a:ea typeface="Times New Roman"/>
              </a:rPr>
              <a:t> </a:t>
            </a:r>
            <a:r>
              <a:rPr lang="ru-RU" sz="2400" b="1" dirty="0" smtClean="0">
                <a:solidFill>
                  <a:srgbClr val="C0504D">
                    <a:lumMod val="75000"/>
                  </a:srgbClr>
                </a:solidFill>
                <a:latin typeface="Gabriola" pitchFamily="82" charset="0"/>
                <a:ea typeface="Times New Roman"/>
              </a:rPr>
              <a:t> </a:t>
            </a:r>
            <a:r>
              <a:rPr lang="ru-RU" sz="1200" b="1" dirty="0" smtClean="0">
                <a:solidFill>
                  <a:srgbClr val="C0504D">
                    <a:lumMod val="50000"/>
                  </a:srgbClr>
                </a:solidFill>
                <a:latin typeface="FlowerC" pitchFamily="18" charset="0"/>
                <a:ea typeface="Times New Roman"/>
              </a:rPr>
              <a:t>В </a:t>
            </a:r>
            <a:r>
              <a:rPr lang="ru-RU" sz="1200" b="1" dirty="0">
                <a:solidFill>
                  <a:srgbClr val="C0504D">
                    <a:lumMod val="50000"/>
                  </a:srgbClr>
                </a:solidFill>
                <a:latin typeface="FlowerC" pitchFamily="18" charset="0"/>
                <a:ea typeface="Times New Roman"/>
              </a:rPr>
              <a:t>России вальс также подвергался гонениям. Его невзлюбила Екатерина </a:t>
            </a:r>
            <a:r>
              <a:rPr lang="en-US" sz="1200" b="1" dirty="0">
                <a:solidFill>
                  <a:srgbClr val="C0504D">
                    <a:lumMod val="50000"/>
                  </a:srgbClr>
                </a:solidFill>
                <a:latin typeface="FlowerC" pitchFamily="18" charset="0"/>
                <a:ea typeface="Times New Roman"/>
              </a:rPr>
              <a:t>II</a:t>
            </a:r>
            <a:r>
              <a:rPr lang="ru-RU" sz="1200" b="1" dirty="0">
                <a:solidFill>
                  <a:srgbClr val="C0504D">
                    <a:lumMod val="50000"/>
                  </a:srgbClr>
                </a:solidFill>
                <a:latin typeface="FlowerC" pitchFamily="18" charset="0"/>
                <a:ea typeface="Times New Roman"/>
              </a:rPr>
              <a:t>, а при Павле </a:t>
            </a:r>
            <a:r>
              <a:rPr lang="en-US" sz="1200" b="1" dirty="0">
                <a:solidFill>
                  <a:srgbClr val="C0504D">
                    <a:lumMod val="50000"/>
                  </a:srgbClr>
                </a:solidFill>
                <a:latin typeface="FlowerC" pitchFamily="18" charset="0"/>
                <a:ea typeface="Times New Roman"/>
              </a:rPr>
              <a:t>I</a:t>
            </a:r>
            <a:r>
              <a:rPr lang="ru-RU" sz="1200" b="1" dirty="0">
                <a:solidFill>
                  <a:srgbClr val="C0504D">
                    <a:lumMod val="50000"/>
                  </a:srgbClr>
                </a:solidFill>
                <a:latin typeface="FlowerC" pitchFamily="18" charset="0"/>
                <a:ea typeface="Times New Roman"/>
              </a:rPr>
              <a:t> опубликовали полицейское предписание, запрещавшее «употребление пляски, вальсом именуемым». Только Александр I высочайше утвердил вальс в правах, самолично исполнив тур танца на одном из придворных </a:t>
            </a:r>
            <a:r>
              <a:rPr lang="ru-RU" sz="1200" b="1" i="1" dirty="0">
                <a:solidFill>
                  <a:srgbClr val="C0504D">
                    <a:lumMod val="50000"/>
                  </a:srgbClr>
                </a:solidFill>
                <a:latin typeface="FlowerC" pitchFamily="18" charset="0"/>
                <a:ea typeface="Times New Roman"/>
              </a:rPr>
              <a:t>балов</a:t>
            </a:r>
            <a:r>
              <a:rPr lang="ru-RU" sz="1200" b="1" dirty="0">
                <a:solidFill>
                  <a:srgbClr val="C0504D">
                    <a:lumMod val="50000"/>
                  </a:srgbClr>
                </a:solidFill>
                <a:latin typeface="FlowerC" pitchFamily="18" charset="0"/>
                <a:ea typeface="Times New Roman"/>
              </a:rPr>
              <a:t>. Но запреты не помогали, вальс распространялся по Европе. </a:t>
            </a:r>
            <a:r>
              <a:rPr lang="en-US" sz="1200" b="1" dirty="0">
                <a:solidFill>
                  <a:srgbClr val="C0504D">
                    <a:lumMod val="50000"/>
                  </a:srgbClr>
                </a:solidFill>
                <a:latin typeface="FlowerC" pitchFamily="18" charset="0"/>
                <a:ea typeface="Times New Roman"/>
              </a:rPr>
              <a:t>XIX</a:t>
            </a:r>
            <a:r>
              <a:rPr lang="ru-RU" sz="1200" b="1" dirty="0">
                <a:solidFill>
                  <a:srgbClr val="C0504D">
                    <a:lumMod val="50000"/>
                  </a:srgbClr>
                </a:solidFill>
                <a:latin typeface="FlowerC" pitchFamily="18" charset="0"/>
                <a:ea typeface="Times New Roman"/>
              </a:rPr>
              <a:t> век прошел под символом вальса: его танцевали везде, во всех кругах общества.  Вальс оказал существенное значение на развитие европейской музыки </a:t>
            </a:r>
            <a:r>
              <a:rPr lang="en-US" sz="1200" b="1" dirty="0">
                <a:solidFill>
                  <a:srgbClr val="C0504D">
                    <a:lumMod val="50000"/>
                  </a:srgbClr>
                </a:solidFill>
                <a:latin typeface="FlowerC" pitchFamily="18" charset="0"/>
                <a:ea typeface="Times New Roman"/>
              </a:rPr>
              <a:t>XIX</a:t>
            </a:r>
            <a:r>
              <a:rPr lang="ru-RU" sz="1200" b="1" dirty="0">
                <a:solidFill>
                  <a:srgbClr val="C0504D">
                    <a:lumMod val="50000"/>
                  </a:srgbClr>
                </a:solidFill>
                <a:latin typeface="FlowerC" pitchFamily="18" charset="0"/>
                <a:ea typeface="Times New Roman"/>
              </a:rPr>
              <a:t> и </a:t>
            </a:r>
            <a:r>
              <a:rPr lang="en-US" sz="1200" b="1" dirty="0">
                <a:solidFill>
                  <a:srgbClr val="C0504D">
                    <a:lumMod val="50000"/>
                  </a:srgbClr>
                </a:solidFill>
                <a:latin typeface="FlowerC" pitchFamily="18" charset="0"/>
                <a:ea typeface="Times New Roman"/>
              </a:rPr>
              <a:t>XX</a:t>
            </a:r>
            <a:r>
              <a:rPr lang="ru-RU" sz="1200" b="1" dirty="0">
                <a:solidFill>
                  <a:srgbClr val="C0504D">
                    <a:lumMod val="50000"/>
                  </a:srgbClr>
                </a:solidFill>
                <a:latin typeface="FlowerC" pitchFamily="18" charset="0"/>
                <a:ea typeface="Times New Roman"/>
              </a:rPr>
              <a:t> веков. </a:t>
            </a:r>
            <a:endParaRPr lang="ru-RU" sz="1200" b="1" dirty="0">
              <a:solidFill>
                <a:srgbClr val="C0504D">
                  <a:lumMod val="50000"/>
                </a:srgbClr>
              </a:solidFill>
              <a:latin typeface="FlowerC" pitchFamily="18" charset="0"/>
            </a:endParaRPr>
          </a:p>
        </p:txBody>
      </p:sp>
      <p:pic>
        <p:nvPicPr>
          <p:cNvPr id="3074" name="Picture 2" descr="http://stat18.privet.ru/lr/0a31ed83b1e73379ceb0b059645f1002">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285852" y="4572008"/>
            <a:ext cx="1616811" cy="128588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7" name="Табличка 6"/>
          <p:cNvSpPr/>
          <p:nvPr/>
        </p:nvSpPr>
        <p:spPr>
          <a:xfrm>
            <a:off x="857224" y="857232"/>
            <a:ext cx="5786478" cy="2000264"/>
          </a:xfrm>
          <a:prstGeom prst="plaque">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313" name="Rectangle 1"/>
          <p:cNvSpPr>
            <a:spLocks noChangeArrowheads="1"/>
          </p:cNvSpPr>
          <p:nvPr/>
        </p:nvSpPr>
        <p:spPr bwMode="auto">
          <a:xfrm>
            <a:off x="1142976" y="928670"/>
            <a:ext cx="5286412"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accent2">
                    <a:lumMod val="50000"/>
                  </a:schemeClr>
                </a:solidFill>
                <a:effectLst/>
                <a:latin typeface="FlowerC" pitchFamily="18" charset="0"/>
                <a:ea typeface="Times New Roman" pitchFamily="18" charset="0"/>
              </a:rPr>
              <a:t>Путь вальса к всеобщему признанию был нелегок. Аристократической и буржуазной среде многое в новом танце казалось неприемлемым. Движения вальса находили неприличными: виданное ли дело, чтобы кавалер при всех обнимал барышню за талию и прижимал к себе. </a:t>
            </a: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accent2">
                    <a:lumMod val="50000"/>
                  </a:schemeClr>
                </a:solidFill>
                <a:effectLst/>
                <a:latin typeface="FlowerC" pitchFamily="18" charset="0"/>
                <a:ea typeface="Times New Roman" pitchFamily="18" charset="0"/>
              </a:rPr>
              <a:t> Против вальса были официальные и неофициальные выступления. В Вене в первое десятилетие </a:t>
            </a:r>
            <a:r>
              <a:rPr kumimoji="0" lang="en-US" sz="1200" b="1" i="0" u="none" strike="noStrike" cap="none" normalizeH="0" baseline="0" dirty="0" smtClean="0">
                <a:ln>
                  <a:noFill/>
                </a:ln>
                <a:solidFill>
                  <a:schemeClr val="accent2">
                    <a:lumMod val="50000"/>
                  </a:schemeClr>
                </a:solidFill>
                <a:effectLst/>
                <a:latin typeface="FlowerC" pitchFamily="18" charset="0"/>
                <a:ea typeface="Times New Roman" pitchFamily="18" charset="0"/>
              </a:rPr>
              <a:t>XIX</a:t>
            </a:r>
            <a:r>
              <a:rPr kumimoji="0" lang="ru-RU" sz="1200" b="1" i="0" u="none" strike="noStrike" cap="none" normalizeH="0" baseline="0" dirty="0" smtClean="0">
                <a:ln>
                  <a:noFill/>
                </a:ln>
                <a:solidFill>
                  <a:schemeClr val="accent2">
                    <a:lumMod val="50000"/>
                  </a:schemeClr>
                </a:solidFill>
                <a:effectLst/>
                <a:latin typeface="FlowerC" pitchFamily="18" charset="0"/>
                <a:ea typeface="Times New Roman" pitchFamily="18" charset="0"/>
              </a:rPr>
              <a:t> века запрещалось танцевать вальс более 10 минут.  На балах, которые давались во дворцах немецких кайзеров, вальс был под запретом на протяжении почти всего </a:t>
            </a:r>
            <a:r>
              <a:rPr kumimoji="0" lang="en-US" sz="1200" b="1" i="0" u="none" strike="noStrike" cap="none" normalizeH="0" baseline="0" dirty="0" smtClean="0">
                <a:ln>
                  <a:noFill/>
                </a:ln>
                <a:solidFill>
                  <a:schemeClr val="accent2">
                    <a:lumMod val="50000"/>
                  </a:schemeClr>
                </a:solidFill>
                <a:effectLst/>
                <a:latin typeface="FlowerC" pitchFamily="18" charset="0"/>
                <a:ea typeface="Times New Roman" pitchFamily="18" charset="0"/>
              </a:rPr>
              <a:t>XIX</a:t>
            </a:r>
            <a:r>
              <a:rPr kumimoji="0" lang="ru-RU" sz="1200" b="1" i="0" u="none" strike="noStrike" cap="none" normalizeH="0" baseline="0" dirty="0" smtClean="0">
                <a:ln>
                  <a:noFill/>
                </a:ln>
                <a:solidFill>
                  <a:schemeClr val="accent2">
                    <a:lumMod val="50000"/>
                  </a:schemeClr>
                </a:solidFill>
                <a:effectLst/>
                <a:latin typeface="FlowerC" pitchFamily="18" charset="0"/>
                <a:ea typeface="Times New Roman" pitchFamily="18" charset="0"/>
              </a:rPr>
              <a:t> века</a:t>
            </a:r>
            <a:r>
              <a:rPr kumimoji="0" lang="ru-RU" sz="1200" b="1" i="0" u="none" strike="noStrike" cap="none" normalizeH="0" baseline="0" dirty="0" smtClean="0">
                <a:ln>
                  <a:noFill/>
                </a:ln>
                <a:solidFill>
                  <a:schemeClr val="accent2">
                    <a:lumMod val="50000"/>
                  </a:schemeClr>
                </a:solidFill>
                <a:effectLst/>
                <a:latin typeface="FlowerC" pitchFamily="18" charset="0"/>
              </a:rPr>
              <a:t> </a:t>
            </a:r>
          </a:p>
        </p:txBody>
      </p:sp>
      <p:pic>
        <p:nvPicPr>
          <p:cNvPr id="13317" name="Picture 5" descr="C:\Documents and Settings\Кармазина.TBC\Рабочий стол\Новая папка2\79928877_1277558850_57106499_1269868843_62958.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782373" y="1142983"/>
            <a:ext cx="1361525" cy="128588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3318" name="Picture 6" descr="C:\Documents and Settings\Кармазина.TBC\Рабочий стол\Новая папка2\1000341630.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rot="21014186">
            <a:off x="1250283" y="3010217"/>
            <a:ext cx="1074547" cy="1357322"/>
          </a:xfrm>
          <a:prstGeom prst="rect">
            <a:avLst/>
          </a:prstGeom>
          <a:noFill/>
          <a:ln>
            <a:solidFill>
              <a:schemeClr val="tx1">
                <a:lumMod val="95000"/>
                <a:lumOff val="5000"/>
              </a:schemeClr>
            </a:solidFill>
          </a:ln>
          <a:effectLst>
            <a:innerShdw blurRad="63500" dist="50800" dir="8100000">
              <a:prstClr val="black">
                <a:alpha val="50000"/>
              </a:prstClr>
            </a:innerShdw>
          </a:effectLst>
        </p:spPr>
      </p:pic>
      <p:pic>
        <p:nvPicPr>
          <p:cNvPr id="2050" name="Picture 2" descr="C:\Documents and Settings\Кармазина.TBC\Рабочий стол\B1522231o.jpg"/>
          <p:cNvPicPr>
            <a:picLocks noChangeAspect="1" noChangeArrowheads="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572000" y="2571744"/>
            <a:ext cx="1143008" cy="1294743"/>
          </a:xfrm>
          <a:prstGeom prst="rect">
            <a:avLst/>
          </a:prstGeom>
          <a:noFill/>
          <a:effectLst>
            <a:innerShdw blurRad="63500" dist="50800" dir="18900000">
              <a:prstClr val="black">
                <a:alpha val="50000"/>
              </a:prstClr>
            </a:innerShdw>
          </a:effectLst>
        </p:spPr>
      </p:pic>
      <p:sp>
        <p:nvSpPr>
          <p:cNvPr id="13" name="Прямоугольник 12"/>
          <p:cNvSpPr/>
          <p:nvPr/>
        </p:nvSpPr>
        <p:spPr>
          <a:xfrm>
            <a:off x="2357422" y="3000372"/>
            <a:ext cx="2000264" cy="507831"/>
          </a:xfrm>
          <a:prstGeom prst="rect">
            <a:avLst/>
          </a:prstGeom>
        </p:spPr>
        <p:txBody>
          <a:bodyPr wrap="square">
            <a:spAutoFit/>
          </a:bodyPr>
          <a:lstStyle/>
          <a:p>
            <a:r>
              <a:rPr lang="ru-RU" sz="900" b="1" dirty="0" smtClean="0">
                <a:solidFill>
                  <a:schemeClr val="tx2">
                    <a:lumMod val="50000"/>
                  </a:schemeClr>
                </a:solidFill>
                <a:latin typeface="Times New Roman" pitchFamily="18" charset="0"/>
                <a:cs typeface="Times New Roman" pitchFamily="18" charset="0"/>
              </a:rPr>
              <a:t>      Ауэрбах, Л. Рассказы о вальсе / Лев Ауэрбах. – М. : Советский композитор, 1980. – 175с</a:t>
            </a:r>
            <a:endParaRPr lang="ru-RU" sz="900" dirty="0">
              <a:solidFill>
                <a:schemeClr val="tx2">
                  <a:lumMod val="50000"/>
                </a:schemeClr>
              </a:solidFill>
            </a:endParaRPr>
          </a:p>
        </p:txBody>
      </p:sp>
      <p:sp>
        <p:nvSpPr>
          <p:cNvPr id="25601" name="Rectangle 1"/>
          <p:cNvSpPr>
            <a:spLocks noChangeArrowheads="1"/>
          </p:cNvSpPr>
          <p:nvPr/>
        </p:nvSpPr>
        <p:spPr bwMode="auto">
          <a:xfrm rot="10800000" flipV="1">
            <a:off x="5643570" y="3014596"/>
            <a:ext cx="2643206"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ru-RU" sz="900" b="1" i="0" u="none" strike="noStrike" cap="none" normalizeH="0" baseline="0" dirty="0" smtClean="0">
                <a:ln>
                  <a:noFill/>
                </a:ln>
                <a:solidFill>
                  <a:schemeClr val="tx2">
                    <a:lumMod val="50000"/>
                  </a:schemeClr>
                </a:solidFill>
                <a:effectLst/>
                <a:latin typeface="Times New Roman" pitchFamily="18" charset="0"/>
                <a:ea typeface="Calibri" pitchFamily="34" charset="0"/>
                <a:cs typeface="Times New Roman" pitchFamily="18" charset="0"/>
              </a:rPr>
              <a:t>    Музыкальная энциклопедия : [в 6-ти т.] Т.1 (А-Г) /  гл. ред.    Ю.В.Келдыш.  –  М. : Советская энциклопедия,  1973. - 1070с.</a:t>
            </a:r>
            <a:endParaRPr kumimoji="0" lang="ru-RU" sz="900" b="1" i="0" u="none" strike="noStrike" cap="none" normalizeH="0" baseline="0" dirty="0" smtClean="0">
              <a:ln>
                <a:noFill/>
              </a:ln>
              <a:solidFill>
                <a:schemeClr val="tx2">
                  <a:lumMod val="50000"/>
                </a:schemeClr>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chemeClr val="tx2">
                    <a:lumMod val="50000"/>
                  </a:schemeClr>
                </a:solidFill>
                <a:effectLst/>
                <a:latin typeface="Times New Roman" pitchFamily="18" charset="0"/>
                <a:ea typeface="Calibri" pitchFamily="34" charset="0"/>
                <a:cs typeface="Times New Roman" pitchFamily="18" charset="0"/>
              </a:rPr>
              <a:t>  </a:t>
            </a:r>
            <a:endParaRPr kumimoji="0" lang="ru-RU" sz="900" b="1" i="0" u="none" strike="noStrike" cap="none" normalizeH="0" baseline="0" dirty="0" smtClean="0">
              <a:ln>
                <a:noFill/>
              </a:ln>
              <a:solidFill>
                <a:schemeClr val="tx2">
                  <a:lumMod val="50000"/>
                </a:schemeClr>
              </a:solidFill>
              <a:effectLst/>
              <a:latin typeface="Arial" pitchFamily="34" charset="0"/>
            </a:endParaRPr>
          </a:p>
        </p:txBody>
      </p:sp>
    </p:spTree>
    <p:extLst>
      <p:ext uri="{BB962C8B-B14F-4D97-AF65-F5344CB8AC3E}">
        <p14:creationId xmlns:p14="http://schemas.microsoft.com/office/powerpoint/2010/main" val="324136173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3318"/>
                                        </p:tgtEl>
                                        <p:attrNameLst>
                                          <p:attrName>style.visibility</p:attrName>
                                        </p:attrNameLst>
                                      </p:cBhvr>
                                      <p:to>
                                        <p:strVal val="visible"/>
                                      </p:to>
                                    </p:set>
                                    <p:animEffect transition="in" filter="circle(in)">
                                      <p:cBhvr>
                                        <p:cTn id="7" dur="2000"/>
                                        <p:tgtEl>
                                          <p:spTgt spid="13318"/>
                                        </p:tgtEl>
                                      </p:cBhvr>
                                    </p:animEffect>
                                  </p:childTnLst>
                                </p:cTn>
                              </p:par>
                            </p:childTnLst>
                          </p:cTn>
                        </p:par>
                        <p:par>
                          <p:cTn id="8" fill="hold">
                            <p:stCondLst>
                              <p:cond delay="2000"/>
                            </p:stCondLst>
                            <p:childTnLst>
                              <p:par>
                                <p:cTn id="9" presetID="18" presetClass="entr" presetSubtype="1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strips(downLeft)">
                                      <p:cBhvr>
                                        <p:cTn id="11" dur="1000"/>
                                        <p:tgtEl>
                                          <p:spTgt spid="13"/>
                                        </p:tgtEl>
                                      </p:cBhvr>
                                    </p:animEffect>
                                  </p:childTnLst>
                                </p:cTn>
                              </p:par>
                            </p:childTnLst>
                          </p:cTn>
                        </p:par>
                        <p:par>
                          <p:cTn id="12" fill="hold">
                            <p:stCondLst>
                              <p:cond delay="3000"/>
                            </p:stCondLst>
                            <p:childTnLst>
                              <p:par>
                                <p:cTn id="13" presetID="6" presetClass="entr" presetSubtype="16" fill="hold" nodeType="after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circle(in)">
                                      <p:cBhvr>
                                        <p:cTn id="15" dur="2000"/>
                                        <p:tgtEl>
                                          <p:spTgt spid="2050"/>
                                        </p:tgtEl>
                                      </p:cBhvr>
                                    </p:animEffect>
                                  </p:childTnLst>
                                </p:cTn>
                              </p:par>
                            </p:childTnLst>
                          </p:cTn>
                        </p:par>
                        <p:par>
                          <p:cTn id="16" fill="hold">
                            <p:stCondLst>
                              <p:cond delay="5000"/>
                            </p:stCondLst>
                            <p:childTnLst>
                              <p:par>
                                <p:cTn id="17" presetID="18" presetClass="entr" presetSubtype="12" fill="hold" grpId="0" nodeType="afterEffect">
                                  <p:stCondLst>
                                    <p:cond delay="0"/>
                                  </p:stCondLst>
                                  <p:childTnLst>
                                    <p:set>
                                      <p:cBhvr>
                                        <p:cTn id="18" dur="1" fill="hold">
                                          <p:stCondLst>
                                            <p:cond delay="0"/>
                                          </p:stCondLst>
                                        </p:cTn>
                                        <p:tgtEl>
                                          <p:spTgt spid="25601"/>
                                        </p:tgtEl>
                                        <p:attrNameLst>
                                          <p:attrName>style.visibility</p:attrName>
                                        </p:attrNameLst>
                                      </p:cBhvr>
                                      <p:to>
                                        <p:strVal val="visible"/>
                                      </p:to>
                                    </p:set>
                                    <p:animEffect transition="in" filter="strips(downLeft)">
                                      <p:cBhvr>
                                        <p:cTn id="19" dur="1000"/>
                                        <p:tgtEl>
                                          <p:spTgt spid="256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560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1234\Desktop\фоны для презентаций\anywalls_com-849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08520" y="116632"/>
            <a:ext cx="9361040" cy="830997"/>
          </a:xfrm>
          <a:prstGeom prst="rect">
            <a:avLst/>
          </a:prstGeom>
        </p:spPr>
        <p:txBody>
          <a:bodyPr wrap="square">
            <a:spAutoFit/>
          </a:bodyPr>
          <a:lstStyle/>
          <a:p>
            <a:pPr algn="ctr"/>
            <a:r>
              <a:rPr lang="ru-RU" sz="3600" b="1" dirty="0">
                <a:solidFill>
                  <a:srgbClr val="FF0000"/>
                </a:solidFill>
                <a:latin typeface="a_Romanus"/>
              </a:rPr>
              <a:t> </a:t>
            </a:r>
            <a:r>
              <a:rPr lang="ru-RU" sz="4400" b="1" dirty="0" smtClean="0">
                <a:solidFill>
                  <a:srgbClr val="FF0000"/>
                </a:solidFill>
                <a:latin typeface="a_Romanus"/>
              </a:rPr>
              <a:t>2. Король вальса </a:t>
            </a:r>
            <a:r>
              <a:rPr lang="ru-RU" sz="4800" b="1" dirty="0" smtClean="0">
                <a:solidFill>
                  <a:srgbClr val="FF0000"/>
                </a:solidFill>
                <a:latin typeface="a_Romanus"/>
              </a:rPr>
              <a:t>– И. Штраус</a:t>
            </a:r>
            <a:endParaRPr lang="ru-RU" sz="4800" dirty="0">
              <a:solidFill>
                <a:srgbClr val="FF0000"/>
              </a:solidFill>
              <a:latin typeface="a_Romanus"/>
            </a:endParaRPr>
          </a:p>
        </p:txBody>
      </p:sp>
      <p:pic>
        <p:nvPicPr>
          <p:cNvPr id="1026" name="Picture 2" descr="C:\Users\1234\Desktop\66135538_ph10179.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14546" y="1857364"/>
            <a:ext cx="4643470" cy="3857652"/>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054305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ssolve">
                                      <p:cBhvr>
                                        <p:cTn id="7"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1234\Desktop\фоны для презентаций\anywalls_com-849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Скругленная прямоугольная выноска 1"/>
          <p:cNvSpPr/>
          <p:nvPr/>
        </p:nvSpPr>
        <p:spPr>
          <a:xfrm>
            <a:off x="3071802" y="214290"/>
            <a:ext cx="2520000" cy="864000"/>
          </a:xfrm>
          <a:prstGeom prst="wedgeRoundRectCallou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300"/>
              </a:lnSpc>
            </a:pPr>
            <a:r>
              <a:rPr lang="ru-RU" sz="1100" b="1" dirty="0" smtClean="0">
                <a:solidFill>
                  <a:srgbClr val="FF0000"/>
                </a:solidFill>
                <a:latin typeface="Calibri" pitchFamily="34" charset="0"/>
                <a:ea typeface="Times New Roman"/>
              </a:rPr>
              <a:t>     Игривых </a:t>
            </a:r>
            <a:r>
              <a:rPr lang="ru-RU" sz="1100" b="1" dirty="0">
                <a:solidFill>
                  <a:srgbClr val="FF0000"/>
                </a:solidFill>
                <a:latin typeface="Calibri" pitchFamily="34" charset="0"/>
                <a:ea typeface="Times New Roman"/>
              </a:rPr>
              <a:t>вальсов плавный звук,</a:t>
            </a:r>
            <a:br>
              <a:rPr lang="ru-RU" sz="1100" b="1" dirty="0">
                <a:solidFill>
                  <a:srgbClr val="FF0000"/>
                </a:solidFill>
                <a:latin typeface="Calibri" pitchFamily="34" charset="0"/>
                <a:ea typeface="Times New Roman"/>
              </a:rPr>
            </a:br>
            <a:r>
              <a:rPr lang="ru-RU" sz="1100" b="1" dirty="0">
                <a:solidFill>
                  <a:srgbClr val="FF0000"/>
                </a:solidFill>
                <a:latin typeface="Calibri" pitchFamily="34" charset="0"/>
                <a:ea typeface="Times New Roman"/>
              </a:rPr>
              <a:t>    </a:t>
            </a:r>
            <a:r>
              <a:rPr lang="ru-RU" sz="1100" b="1" dirty="0" smtClean="0">
                <a:solidFill>
                  <a:srgbClr val="FF0000"/>
                </a:solidFill>
                <a:latin typeface="Calibri" pitchFamily="34" charset="0"/>
                <a:ea typeface="Times New Roman"/>
              </a:rPr>
              <a:t> </a:t>
            </a:r>
            <a:r>
              <a:rPr lang="ru-RU" sz="1100" b="1" dirty="0">
                <a:solidFill>
                  <a:srgbClr val="FF0000"/>
                </a:solidFill>
                <a:latin typeface="Calibri" pitchFamily="34" charset="0"/>
                <a:ea typeface="Times New Roman"/>
              </a:rPr>
              <a:t>Круженье ног, паренье рук —</a:t>
            </a:r>
            <a:br>
              <a:rPr lang="ru-RU" sz="1100" b="1" dirty="0">
                <a:solidFill>
                  <a:srgbClr val="FF0000"/>
                </a:solidFill>
                <a:latin typeface="Calibri" pitchFamily="34" charset="0"/>
                <a:ea typeface="Times New Roman"/>
              </a:rPr>
            </a:br>
            <a:r>
              <a:rPr lang="ru-RU" sz="1100" b="1" dirty="0">
                <a:solidFill>
                  <a:srgbClr val="FF0000"/>
                </a:solidFill>
                <a:latin typeface="Calibri" pitchFamily="34" charset="0"/>
                <a:ea typeface="Times New Roman"/>
              </a:rPr>
              <a:t>    </a:t>
            </a:r>
            <a:r>
              <a:rPr lang="ru-RU" sz="1100" b="1" dirty="0" smtClean="0">
                <a:solidFill>
                  <a:srgbClr val="FF0000"/>
                </a:solidFill>
                <a:latin typeface="Calibri" pitchFamily="34" charset="0"/>
                <a:ea typeface="Times New Roman"/>
              </a:rPr>
              <a:t> </a:t>
            </a:r>
            <a:r>
              <a:rPr lang="ru-RU" sz="1100" b="1" dirty="0">
                <a:solidFill>
                  <a:srgbClr val="FF0000"/>
                </a:solidFill>
                <a:latin typeface="Calibri" pitchFamily="34" charset="0"/>
                <a:ea typeface="Times New Roman"/>
              </a:rPr>
              <a:t>На сказочный волшебный бал</a:t>
            </a:r>
            <a:br>
              <a:rPr lang="ru-RU" sz="1100" b="1" dirty="0">
                <a:solidFill>
                  <a:srgbClr val="FF0000"/>
                </a:solidFill>
                <a:latin typeface="Calibri" pitchFamily="34" charset="0"/>
                <a:ea typeface="Times New Roman"/>
              </a:rPr>
            </a:br>
            <a:r>
              <a:rPr lang="ru-RU" sz="1100" b="1" dirty="0">
                <a:solidFill>
                  <a:srgbClr val="FF0000"/>
                </a:solidFill>
                <a:latin typeface="Calibri" pitchFamily="34" charset="0"/>
                <a:ea typeface="Times New Roman"/>
              </a:rPr>
              <a:t>    </a:t>
            </a:r>
            <a:r>
              <a:rPr lang="ru-RU" sz="1100" b="1" dirty="0" smtClean="0">
                <a:solidFill>
                  <a:srgbClr val="FF0000"/>
                </a:solidFill>
                <a:latin typeface="Calibri" pitchFamily="34" charset="0"/>
                <a:ea typeface="Times New Roman"/>
              </a:rPr>
              <a:t> </a:t>
            </a:r>
            <a:r>
              <a:rPr lang="ru-RU" sz="1100" b="1" dirty="0">
                <a:solidFill>
                  <a:srgbClr val="FF0000"/>
                </a:solidFill>
                <a:latin typeface="Calibri" pitchFamily="34" charset="0"/>
                <a:ea typeface="Times New Roman"/>
              </a:rPr>
              <a:t>Нас Штраус музыкой позвал.</a:t>
            </a:r>
          </a:p>
          <a:p>
            <a:pPr>
              <a:lnSpc>
                <a:spcPts val="1300"/>
              </a:lnSpc>
            </a:pPr>
            <a:r>
              <a:rPr lang="ru-RU" sz="1100" b="1" dirty="0">
                <a:solidFill>
                  <a:srgbClr val="FF0000"/>
                </a:solidFill>
                <a:latin typeface="Calibri" pitchFamily="34" charset="0"/>
                <a:ea typeface="Times New Roman"/>
              </a:rPr>
              <a:t>                                     </a:t>
            </a:r>
            <a:r>
              <a:rPr lang="ru-RU" sz="1100" b="1" dirty="0" smtClean="0">
                <a:solidFill>
                  <a:srgbClr val="FF0000"/>
                </a:solidFill>
                <a:latin typeface="Calibri" pitchFamily="34" charset="0"/>
                <a:ea typeface="Times New Roman"/>
              </a:rPr>
              <a:t> </a:t>
            </a:r>
            <a:r>
              <a:rPr lang="ru-RU" sz="1100" b="1" i="1" dirty="0">
                <a:solidFill>
                  <a:srgbClr val="FF0000"/>
                </a:solidFill>
                <a:latin typeface="Calibri" pitchFamily="34" charset="0"/>
                <a:ea typeface="Times New Roman"/>
              </a:rPr>
              <a:t> А. </a:t>
            </a:r>
            <a:r>
              <a:rPr lang="ru-RU" sz="1100" b="1" i="1" dirty="0" smtClean="0">
                <a:solidFill>
                  <a:srgbClr val="FF0000"/>
                </a:solidFill>
                <a:latin typeface="Calibri" pitchFamily="34" charset="0"/>
                <a:ea typeface="Times New Roman"/>
              </a:rPr>
              <a:t>Лопатина</a:t>
            </a:r>
            <a:r>
              <a:rPr lang="ru-RU" sz="1200" b="1" i="1" dirty="0">
                <a:solidFill>
                  <a:srgbClr val="FF0000"/>
                </a:solidFill>
                <a:latin typeface="Calibri" pitchFamily="34" charset="0"/>
                <a:ea typeface="Times New Roman"/>
              </a:rPr>
              <a:t>.</a:t>
            </a:r>
            <a:endParaRPr lang="ru-RU" sz="1200" b="1" dirty="0">
              <a:solidFill>
                <a:srgbClr val="FF0000"/>
              </a:solidFill>
              <a:effectLst/>
              <a:latin typeface="Calibri" pitchFamily="34" charset="0"/>
              <a:ea typeface="Times New Roman"/>
            </a:endParaRPr>
          </a:p>
        </p:txBody>
      </p:sp>
      <p:pic>
        <p:nvPicPr>
          <p:cNvPr id="1030" name="Picture 6" descr="C:\Users\1234\Desktop\Strauss-Johann-sohn_0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85720" y="285728"/>
            <a:ext cx="2008432" cy="262384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357158" y="3071811"/>
            <a:ext cx="1571636" cy="307777"/>
          </a:xfrm>
          <a:prstGeom prst="rect">
            <a:avLst/>
          </a:prstGeom>
        </p:spPr>
        <p:txBody>
          <a:bodyPr wrap="square">
            <a:spAutoFit/>
          </a:bodyPr>
          <a:lstStyle/>
          <a:p>
            <a:pPr lvl="0" algn="ctr"/>
            <a:r>
              <a:rPr lang="ru-RU" sz="1400" b="1" dirty="0" smtClean="0">
                <a:latin typeface="Calibri" pitchFamily="34" charset="0"/>
              </a:rPr>
              <a:t> И.Штраус  </a:t>
            </a:r>
            <a:endParaRPr lang="ru-RU" sz="1400" b="1" dirty="0">
              <a:latin typeface="Calibri" pitchFamily="34" charset="0"/>
            </a:endParaRPr>
          </a:p>
        </p:txBody>
      </p:sp>
      <p:sp>
        <p:nvSpPr>
          <p:cNvPr id="6" name="Загнутый угол 5"/>
          <p:cNvSpPr/>
          <p:nvPr/>
        </p:nvSpPr>
        <p:spPr>
          <a:xfrm>
            <a:off x="3000364" y="3500438"/>
            <a:ext cx="6000792" cy="2714644"/>
          </a:xfrm>
          <a:prstGeom prst="foldedCorner">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ts val="1600"/>
              </a:lnSpc>
              <a:spcAft>
                <a:spcPts val="0"/>
              </a:spcAft>
            </a:pPr>
            <a:endParaRPr lang="ru-RU" dirty="0" smtClean="0">
              <a:solidFill>
                <a:schemeClr val="tx1"/>
              </a:solidFill>
              <a:latin typeface="Times New Roman"/>
              <a:ea typeface="Times New Roman"/>
            </a:endParaRPr>
          </a:p>
          <a:p>
            <a:pPr algn="just">
              <a:lnSpc>
                <a:spcPts val="1600"/>
              </a:lnSpc>
              <a:spcAft>
                <a:spcPts val="0"/>
              </a:spcAft>
            </a:pPr>
            <a:endParaRPr lang="ru-RU" dirty="0">
              <a:solidFill>
                <a:srgbClr val="00B0F0"/>
              </a:solidFill>
              <a:latin typeface="Times New Roman"/>
              <a:ea typeface="Times New Roman"/>
            </a:endParaRPr>
          </a:p>
          <a:p>
            <a:pPr algn="just">
              <a:lnSpc>
                <a:spcPts val="1600"/>
              </a:lnSpc>
              <a:spcAft>
                <a:spcPts val="0"/>
              </a:spcAft>
            </a:pPr>
            <a:endParaRPr lang="ru-RU" dirty="0" smtClean="0">
              <a:solidFill>
                <a:schemeClr val="tx1"/>
              </a:solidFill>
              <a:latin typeface="Times New Roman"/>
              <a:ea typeface="Times New Roman"/>
            </a:endParaRPr>
          </a:p>
          <a:p>
            <a:pPr algn="just">
              <a:lnSpc>
                <a:spcPts val="1600"/>
              </a:lnSpc>
              <a:spcAft>
                <a:spcPts val="0"/>
              </a:spcAft>
            </a:pPr>
            <a:endParaRPr lang="ru-RU" dirty="0">
              <a:solidFill>
                <a:schemeClr val="tx1"/>
              </a:solidFill>
              <a:latin typeface="Times New Roman"/>
              <a:ea typeface="Times New Roman"/>
            </a:endParaRPr>
          </a:p>
          <a:p>
            <a:pPr algn="just">
              <a:lnSpc>
                <a:spcPts val="1600"/>
              </a:lnSpc>
              <a:spcAft>
                <a:spcPts val="0"/>
              </a:spcAft>
            </a:pPr>
            <a:endParaRPr lang="ru-RU" dirty="0" smtClean="0">
              <a:solidFill>
                <a:schemeClr val="accent2"/>
              </a:solidFill>
              <a:latin typeface="Times New Roman"/>
              <a:ea typeface="Times New Roman"/>
            </a:endParaRPr>
          </a:p>
          <a:p>
            <a:pPr algn="just">
              <a:lnSpc>
                <a:spcPts val="1600"/>
              </a:lnSpc>
              <a:spcAft>
                <a:spcPts val="0"/>
              </a:spcAft>
            </a:pPr>
            <a:r>
              <a:rPr lang="ru-RU" sz="1200" dirty="0" smtClean="0">
                <a:solidFill>
                  <a:schemeClr val="tx2"/>
                </a:solidFill>
                <a:latin typeface="Gabriola" pitchFamily="82" charset="0"/>
                <a:ea typeface="Tahoma" pitchFamily="34" charset="0"/>
                <a:cs typeface="Aharoni" pitchFamily="2" charset="-79"/>
              </a:rPr>
              <a:t>      </a:t>
            </a:r>
            <a:r>
              <a:rPr lang="ru-RU" sz="1200" b="1" dirty="0" smtClean="0">
                <a:solidFill>
                  <a:schemeClr val="tx2"/>
                </a:solidFill>
                <a:latin typeface="FlowerC" pitchFamily="18" charset="0"/>
                <a:ea typeface="Tahoma" pitchFamily="34" charset="0"/>
                <a:cs typeface="Aharoni" pitchFamily="2" charset="-79"/>
              </a:rPr>
              <a:t>Королем </a:t>
            </a:r>
            <a:r>
              <a:rPr lang="ru-RU" sz="1200" b="1" dirty="0">
                <a:solidFill>
                  <a:schemeClr val="tx2"/>
                </a:solidFill>
                <a:latin typeface="FlowerC" pitchFamily="18" charset="0"/>
                <a:ea typeface="Tahoma" pitchFamily="34" charset="0"/>
                <a:cs typeface="Aharoni" pitchFamily="2" charset="-79"/>
              </a:rPr>
              <a:t>венского вальса признан  </a:t>
            </a:r>
            <a:r>
              <a:rPr lang="ru-RU" sz="1200" b="1" dirty="0">
                <a:solidFill>
                  <a:srgbClr val="FF0000"/>
                </a:solidFill>
                <a:latin typeface="FlowerC" pitchFamily="18" charset="0"/>
                <a:ea typeface="Tahoma" pitchFamily="34" charset="0"/>
                <a:cs typeface="Aharoni" pitchFamily="2" charset="-79"/>
              </a:rPr>
              <a:t>Иоганн Штраус  </a:t>
            </a:r>
            <a:r>
              <a:rPr lang="ru-RU" sz="1200" b="1" dirty="0" smtClean="0">
                <a:solidFill>
                  <a:schemeClr val="tx2"/>
                </a:solidFill>
                <a:latin typeface="FlowerC" pitchFamily="18" charset="0"/>
                <a:ea typeface="Tahoma" pitchFamily="34" charset="0"/>
                <a:cs typeface="Aharoni" pitchFamily="2" charset="-79"/>
              </a:rPr>
              <a:t>- </a:t>
            </a:r>
            <a:r>
              <a:rPr lang="ru-RU" sz="1200" b="1" dirty="0">
                <a:solidFill>
                  <a:schemeClr val="tx2"/>
                </a:solidFill>
                <a:latin typeface="FlowerC" pitchFamily="18" charset="0"/>
                <a:ea typeface="Tahoma" pitchFamily="34" charset="0"/>
                <a:cs typeface="Aharoni" pitchFamily="2" charset="-79"/>
              </a:rPr>
              <a:t>австрийский композитор, дирижер, </a:t>
            </a:r>
            <a:r>
              <a:rPr lang="ru-RU" sz="1200" b="1" dirty="0" smtClean="0">
                <a:solidFill>
                  <a:schemeClr val="tx2"/>
                </a:solidFill>
                <a:latin typeface="FlowerC" pitchFamily="18" charset="0"/>
                <a:ea typeface="Tahoma" pitchFamily="34" charset="0"/>
                <a:cs typeface="Aharoni" pitchFamily="2" charset="-79"/>
              </a:rPr>
              <a:t>скрипач. </a:t>
            </a:r>
            <a:r>
              <a:rPr lang="ru-RU" sz="1200" b="1" dirty="0">
                <a:solidFill>
                  <a:schemeClr val="tx2"/>
                </a:solidFill>
                <a:latin typeface="FlowerC" pitchFamily="18" charset="0"/>
                <a:ea typeface="Tahoma" pitchFamily="34" charset="0"/>
                <a:cs typeface="Aharoni" pitchFamily="2" charset="-79"/>
              </a:rPr>
              <a:t>В 6 лет сочинил первый вальс. В 1844 году, соперничая с отцом, создал свой оркестр и успешно дебютировал как композитор и скрипач-дирижер. </a:t>
            </a:r>
            <a:r>
              <a:rPr lang="ru-RU" sz="1200" b="1" dirty="0" smtClean="0">
                <a:solidFill>
                  <a:schemeClr val="tx2"/>
                </a:solidFill>
                <a:latin typeface="FlowerC" pitchFamily="18" charset="0"/>
                <a:ea typeface="Tahoma" pitchFamily="34" charset="0"/>
                <a:cs typeface="Aharoni" pitchFamily="2" charset="-79"/>
              </a:rPr>
              <a:t>После </a:t>
            </a:r>
            <a:r>
              <a:rPr lang="ru-RU" sz="1200" b="1" dirty="0">
                <a:solidFill>
                  <a:schemeClr val="tx2"/>
                </a:solidFill>
                <a:latin typeface="FlowerC" pitchFamily="18" charset="0"/>
                <a:ea typeface="Tahoma" pitchFamily="34" charset="0"/>
                <a:cs typeface="Aharoni" pitchFamily="2" charset="-79"/>
              </a:rPr>
              <a:t>смерти отца объединил оба оркестра под своим управлением. Во главе этого оркестра совершил ряд поездок по Европе. </a:t>
            </a:r>
            <a:endParaRPr lang="ru-RU" sz="1200" b="1" dirty="0" smtClean="0">
              <a:solidFill>
                <a:schemeClr val="tx2"/>
              </a:solidFill>
              <a:latin typeface="FlowerC" pitchFamily="18" charset="0"/>
              <a:ea typeface="Tahoma" pitchFamily="34" charset="0"/>
              <a:cs typeface="Aharoni" pitchFamily="2" charset="-79"/>
            </a:endParaRPr>
          </a:p>
          <a:p>
            <a:pPr algn="just">
              <a:lnSpc>
                <a:spcPts val="1600"/>
              </a:lnSpc>
              <a:spcAft>
                <a:spcPts val="0"/>
              </a:spcAft>
            </a:pPr>
            <a:r>
              <a:rPr lang="ru-RU" sz="1200" b="1" dirty="0" smtClean="0">
                <a:solidFill>
                  <a:schemeClr val="tx2"/>
                </a:solidFill>
                <a:latin typeface="FlowerC" pitchFamily="18" charset="0"/>
                <a:ea typeface="Tahoma" pitchFamily="34" charset="0"/>
                <a:cs typeface="Aharoni" pitchFamily="2" charset="-79"/>
              </a:rPr>
              <a:t>        В </a:t>
            </a:r>
            <a:r>
              <a:rPr lang="ru-RU" sz="1200" b="1" dirty="0">
                <a:solidFill>
                  <a:schemeClr val="tx2"/>
                </a:solidFill>
                <a:latin typeface="FlowerC" pitchFamily="18" charset="0"/>
                <a:ea typeface="Tahoma" pitchFamily="34" charset="0"/>
                <a:cs typeface="Aharoni" pitchFamily="2" charset="-79"/>
              </a:rPr>
              <a:t>течение многих лет приезжал в Россию для руководства летними концертными сезонами в Павловске, в 1886 году выступал в Петербурге и в Москве. Под впечатлением пребывания в северной столице им был написан вальс "Прощание с Петербургом</a:t>
            </a:r>
            <a:r>
              <a:rPr lang="ru-RU" sz="1200" b="1" dirty="0" smtClean="0">
                <a:solidFill>
                  <a:schemeClr val="tx2"/>
                </a:solidFill>
                <a:latin typeface="FlowerC" pitchFamily="18" charset="0"/>
                <a:ea typeface="Tahoma" pitchFamily="34" charset="0"/>
                <a:cs typeface="Aharoni" pitchFamily="2" charset="-79"/>
              </a:rPr>
              <a:t>". Музыка </a:t>
            </a:r>
            <a:r>
              <a:rPr lang="ru-RU" sz="1200" b="1" dirty="0">
                <a:solidFill>
                  <a:schemeClr val="tx2"/>
                </a:solidFill>
                <a:latin typeface="FlowerC" pitchFamily="18" charset="0"/>
                <a:ea typeface="Tahoma" pitchFamily="34" charset="0"/>
                <a:cs typeface="Aharoni" pitchFamily="2" charset="-79"/>
              </a:rPr>
              <a:t>Штрауса отличается необыкновенным мелодическим богатством, задорной и разнообразной ритмикой, истоки которой коренятся в венском городском фольклоре.</a:t>
            </a:r>
          </a:p>
          <a:p>
            <a:pPr algn="just">
              <a:lnSpc>
                <a:spcPts val="1600"/>
              </a:lnSpc>
              <a:spcAft>
                <a:spcPts val="0"/>
              </a:spcAft>
            </a:pPr>
            <a:r>
              <a:rPr lang="ru-RU" sz="1200" b="1" dirty="0" smtClean="0">
                <a:solidFill>
                  <a:schemeClr val="tx2">
                    <a:lumMod val="75000"/>
                  </a:schemeClr>
                </a:solidFill>
                <a:latin typeface="FlowerC" pitchFamily="18" charset="0"/>
                <a:ea typeface="Times New Roman"/>
              </a:rPr>
              <a:t> </a:t>
            </a:r>
            <a:endParaRPr lang="ru-RU" sz="1200" b="1" dirty="0">
              <a:solidFill>
                <a:schemeClr val="tx2">
                  <a:lumMod val="75000"/>
                </a:schemeClr>
              </a:solidFill>
              <a:latin typeface="FlowerC" pitchFamily="18" charset="0"/>
              <a:ea typeface="Times New Roman"/>
            </a:endParaRPr>
          </a:p>
          <a:p>
            <a:pPr>
              <a:lnSpc>
                <a:spcPts val="1600"/>
              </a:lnSpc>
            </a:pPr>
            <a:r>
              <a:rPr lang="ru-RU" sz="1600" b="1" dirty="0">
                <a:solidFill>
                  <a:schemeClr val="accent3">
                    <a:lumMod val="50000"/>
                  </a:schemeClr>
                </a:solidFill>
                <a:latin typeface="FlowerC" pitchFamily="18" charset="0"/>
                <a:ea typeface="Times New Roman"/>
              </a:rPr>
              <a:t>                          </a:t>
            </a:r>
            <a:r>
              <a:rPr lang="ru-RU" sz="1600" dirty="0">
                <a:solidFill>
                  <a:schemeClr val="tx1"/>
                </a:solidFill>
                <a:latin typeface="FlowerC" pitchFamily="18" charset="0"/>
                <a:ea typeface="Times New Roman"/>
              </a:rPr>
              <a:t/>
            </a:r>
            <a:br>
              <a:rPr lang="ru-RU" sz="1600" dirty="0">
                <a:solidFill>
                  <a:schemeClr val="tx1"/>
                </a:solidFill>
                <a:latin typeface="FlowerC" pitchFamily="18" charset="0"/>
                <a:ea typeface="Times New Roman"/>
              </a:rPr>
            </a:br>
            <a:endParaRPr lang="ru-RU" sz="1600" dirty="0">
              <a:solidFill>
                <a:schemeClr val="tx1"/>
              </a:solidFill>
              <a:latin typeface="FlowerC" pitchFamily="18" charset="0"/>
            </a:endParaRPr>
          </a:p>
        </p:txBody>
      </p:sp>
      <p:pic>
        <p:nvPicPr>
          <p:cNvPr id="1026" name="Picture 2" descr="C:\Documents and Settings\Кармазина.TBC\Рабочий стол\ТЕКУЩЕЕ\приглашение к вальсу иллюстрации\2043b.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21127796">
            <a:off x="2786050" y="1428737"/>
            <a:ext cx="1300664" cy="1714512"/>
          </a:xfrm>
          <a:prstGeom prst="rect">
            <a:avLst/>
          </a:prstGeom>
          <a:noFill/>
          <a:ln>
            <a:solidFill>
              <a:schemeClr val="accent6">
                <a:lumMod val="50000"/>
              </a:schemeClr>
            </a:solidFill>
          </a:ln>
          <a:effectLst>
            <a:innerShdw blurRad="63500" dist="50800" dir="8100000">
              <a:prstClr val="black">
                <a:alpha val="50000"/>
              </a:prstClr>
            </a:innerShdw>
          </a:effectLst>
        </p:spPr>
      </p:pic>
      <p:sp>
        <p:nvSpPr>
          <p:cNvPr id="10" name="Rectangle 2"/>
          <p:cNvSpPr>
            <a:spLocks noChangeArrowheads="1"/>
          </p:cNvSpPr>
          <p:nvPr/>
        </p:nvSpPr>
        <p:spPr bwMode="auto">
          <a:xfrm>
            <a:off x="4143372" y="1428736"/>
            <a:ext cx="642942" cy="246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Arial" pitchFamily="34" charset="0"/>
                <a:ea typeface="Times New Roman" pitchFamily="18" charset="0"/>
              </a:rPr>
              <a:t>  </a:t>
            </a:r>
            <a:endParaRPr kumimoji="0" lang="ru-RU" sz="1800" b="1" i="0" u="none" strike="noStrike" cap="none" normalizeH="0" baseline="0" dirty="0" smtClean="0">
              <a:ln>
                <a:noFill/>
              </a:ln>
              <a:solidFill>
                <a:schemeClr val="tx1"/>
              </a:solidFill>
              <a:effectLst/>
              <a:latin typeface="Arial" pitchFamily="34" charset="0"/>
            </a:endParaRPr>
          </a:p>
        </p:txBody>
      </p:sp>
      <p:pic>
        <p:nvPicPr>
          <p:cNvPr id="7169" name="Picture 1" descr="C:\Documents and Settings\Кармазина.TBC\Рабочий стол\ТЕКУЩЕЕ\картинки к вальсу\0b33c0c5617603122469ce37ac356d51.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143636" y="571480"/>
            <a:ext cx="3143272" cy="235745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5361" name="Picture 1" descr="O:\Кармазина Л.И\диск.jpg"/>
          <p:cNvPicPr>
            <a:picLocks noChangeAspect="1" noChangeArrowheads="1"/>
          </p:cNvPicPr>
          <p:nvPr/>
        </p:nvPicPr>
        <p:blipFill>
          <a:blip r:embed="rId7" cstate="email">
            <a:clrChange>
              <a:clrFrom>
                <a:srgbClr val="B7E0DA"/>
              </a:clrFrom>
              <a:clrTo>
                <a:srgbClr val="B7E0DA">
                  <a:alpha val="0"/>
                </a:srgbClr>
              </a:clrTo>
            </a:clrChange>
            <a:extLst>
              <a:ext uri="{28A0092B-C50C-407E-A947-70E740481C1C}">
                <a14:useLocalDpi xmlns:a14="http://schemas.microsoft.com/office/drawing/2010/main"/>
              </a:ext>
            </a:extLst>
          </a:blip>
          <a:srcRect/>
          <a:stretch>
            <a:fillRect/>
          </a:stretch>
        </p:blipFill>
        <p:spPr bwMode="auto">
          <a:xfrm rot="6049226">
            <a:off x="1504373" y="3734536"/>
            <a:ext cx="1371058" cy="1433315"/>
          </a:xfrm>
          <a:prstGeom prst="rect">
            <a:avLst/>
          </a:prstGeom>
          <a:noFill/>
        </p:spPr>
      </p:pic>
      <p:pic>
        <p:nvPicPr>
          <p:cNvPr id="15362" name="Picture 2" descr="O:\Кармазина Л.И\классика мммммммм.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03644" y="4143380"/>
            <a:ext cx="1582274" cy="1507448"/>
          </a:xfrm>
          <a:prstGeom prst="rect">
            <a:avLst/>
          </a:prstGeom>
          <a:noFill/>
          <a:ln>
            <a:solidFill>
              <a:schemeClr val="accent6">
                <a:lumMod val="50000"/>
              </a:schemeClr>
            </a:solidFill>
          </a:ln>
          <a:effectLst>
            <a:innerShdw blurRad="63500" dist="50800" dir="8100000">
              <a:prstClr val="black">
                <a:alpha val="50000"/>
              </a:prstClr>
            </a:innerShdw>
          </a:effectLst>
        </p:spPr>
      </p:pic>
      <p:sp>
        <p:nvSpPr>
          <p:cNvPr id="22529" name="Rectangle 1"/>
          <p:cNvSpPr>
            <a:spLocks noChangeArrowheads="1"/>
          </p:cNvSpPr>
          <p:nvPr/>
        </p:nvSpPr>
        <p:spPr bwMode="auto">
          <a:xfrm rot="10800000" flipV="1">
            <a:off x="4214810" y="1836768"/>
            <a:ext cx="1714512" cy="7848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ru-RU" sz="900" b="1" i="0" u="none" strike="noStrike" cap="none" normalizeH="0" baseline="0" dirty="0" smtClean="0">
                <a:ln>
                  <a:noFill/>
                </a:ln>
                <a:solidFill>
                  <a:schemeClr val="tx2">
                    <a:lumMod val="50000"/>
                  </a:schemeClr>
                </a:solidFill>
                <a:effectLst/>
                <a:latin typeface="Times New Roman" pitchFamily="18" charset="0"/>
                <a:ea typeface="Calibri" pitchFamily="34" charset="0"/>
                <a:cs typeface="Times New Roman" pitchFamily="18" charset="0"/>
              </a:rPr>
              <a:t>       </a:t>
            </a:r>
            <a:r>
              <a:rPr kumimoji="0" lang="ru-RU" sz="900" b="1" i="0" u="none" strike="noStrike" cap="none" normalizeH="0" baseline="0" dirty="0" err="1" smtClean="0">
                <a:ln>
                  <a:noFill/>
                </a:ln>
                <a:solidFill>
                  <a:schemeClr val="tx2">
                    <a:lumMod val="50000"/>
                  </a:schemeClr>
                </a:solidFill>
                <a:effectLst/>
                <a:latin typeface="Times New Roman" pitchFamily="18" charset="0"/>
                <a:ea typeface="Calibri" pitchFamily="34" charset="0"/>
                <a:cs typeface="Times New Roman" pitchFamily="18" charset="0"/>
              </a:rPr>
              <a:t>Мейлих</a:t>
            </a:r>
            <a:r>
              <a:rPr kumimoji="0" lang="ru-RU" sz="900" b="1" i="0" u="none" strike="noStrike" cap="none" normalizeH="0" baseline="0" dirty="0" smtClean="0">
                <a:ln>
                  <a:noFill/>
                </a:ln>
                <a:solidFill>
                  <a:schemeClr val="tx2">
                    <a:lumMod val="50000"/>
                  </a:schemeClr>
                </a:solidFill>
                <a:effectLst/>
                <a:latin typeface="Times New Roman" pitchFamily="18" charset="0"/>
                <a:ea typeface="Calibri" pitchFamily="34" charset="0"/>
                <a:cs typeface="Times New Roman" pitchFamily="18" charset="0"/>
              </a:rPr>
              <a:t>, Е. Иоганн Штраус : из истории венского вальса / Евгений </a:t>
            </a:r>
            <a:r>
              <a:rPr kumimoji="0" lang="ru-RU" sz="900" b="1" i="0" u="none" strike="noStrike" cap="none" normalizeH="0" baseline="0" dirty="0" err="1" smtClean="0">
                <a:ln>
                  <a:noFill/>
                </a:ln>
                <a:solidFill>
                  <a:schemeClr val="tx2">
                    <a:lumMod val="50000"/>
                  </a:schemeClr>
                </a:solidFill>
                <a:effectLst/>
                <a:latin typeface="Times New Roman" pitchFamily="18" charset="0"/>
                <a:ea typeface="Calibri" pitchFamily="34" charset="0"/>
                <a:cs typeface="Times New Roman" pitchFamily="18" charset="0"/>
              </a:rPr>
              <a:t>Мейлих</a:t>
            </a:r>
            <a:r>
              <a:rPr kumimoji="0" lang="ru-RU" sz="900" b="1" i="0" u="none" strike="noStrike" cap="none" normalizeH="0" baseline="0" dirty="0" smtClean="0">
                <a:ln>
                  <a:noFill/>
                </a:ln>
                <a:solidFill>
                  <a:schemeClr val="tx2">
                    <a:lumMod val="50000"/>
                  </a:schemeClr>
                </a:solidFill>
                <a:effectLst/>
                <a:latin typeface="Times New Roman" pitchFamily="18" charset="0"/>
                <a:ea typeface="Calibri" pitchFamily="34" charset="0"/>
                <a:cs typeface="Times New Roman" pitchFamily="18" charset="0"/>
              </a:rPr>
              <a:t>. –  Изд. 3-е. – Л. : Музыка, 1969. – 189с.</a:t>
            </a:r>
            <a:endParaRPr kumimoji="0" lang="ru-RU" sz="900" b="1" i="0" u="none" strike="noStrike" cap="none" normalizeH="0" baseline="0" dirty="0" smtClean="0">
              <a:ln>
                <a:noFill/>
              </a:ln>
              <a:solidFill>
                <a:schemeClr val="tx2">
                  <a:lumMod val="50000"/>
                </a:schemeClr>
              </a:solidFill>
              <a:effectLst/>
              <a:latin typeface="Arial" pitchFamily="34" charset="0"/>
            </a:endParaRPr>
          </a:p>
        </p:txBody>
      </p:sp>
      <p:sp>
        <p:nvSpPr>
          <p:cNvPr id="22530" name="Rectangle 2"/>
          <p:cNvSpPr>
            <a:spLocks noChangeArrowheads="1"/>
          </p:cNvSpPr>
          <p:nvPr/>
        </p:nvSpPr>
        <p:spPr bwMode="auto">
          <a:xfrm>
            <a:off x="214282" y="5786453"/>
            <a:ext cx="250033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900" b="1" i="0" u="none" strike="noStrike" cap="none" normalizeH="0" baseline="0" dirty="0" smtClean="0">
                <a:ln>
                  <a:noFill/>
                </a:ln>
                <a:solidFill>
                  <a:schemeClr val="bg2">
                    <a:lumMod val="10000"/>
                  </a:schemeClr>
                </a:solidFill>
                <a:effectLst/>
                <a:latin typeface="Times New Roman" pitchFamily="18" charset="0"/>
                <a:ea typeface="Calibri" pitchFamily="34" charset="0"/>
                <a:cs typeface="Times New Roman" pitchFamily="18" charset="0"/>
              </a:rPr>
              <a:t>Классика на все времена [Звукозапись]. – М. : </a:t>
            </a:r>
            <a:r>
              <a:rPr kumimoji="0" lang="en-US" sz="900" b="1" i="0" u="none" strike="noStrike" cap="none" normalizeH="0" baseline="0" dirty="0" smtClean="0">
                <a:ln>
                  <a:noFill/>
                </a:ln>
                <a:solidFill>
                  <a:schemeClr val="bg2">
                    <a:lumMod val="10000"/>
                  </a:schemeClr>
                </a:solidFill>
                <a:effectLst/>
                <a:latin typeface="Times New Roman" pitchFamily="18" charset="0"/>
                <a:ea typeface="Calibri" pitchFamily="34" charset="0"/>
                <a:cs typeface="Times New Roman" pitchFamily="18" charset="0"/>
              </a:rPr>
              <a:t>DIANA MUSIC</a:t>
            </a:r>
            <a:r>
              <a:rPr kumimoji="0" lang="ru-RU" sz="900" b="1" i="0" u="none" strike="noStrike" cap="none" normalizeH="0" baseline="0" dirty="0" smtClean="0">
                <a:ln>
                  <a:noFill/>
                </a:ln>
                <a:solidFill>
                  <a:schemeClr val="bg2">
                    <a:lumMod val="10000"/>
                  </a:schemeClr>
                </a:solidFill>
                <a:effectLst/>
                <a:latin typeface="Times New Roman" pitchFamily="18" charset="0"/>
                <a:ea typeface="Calibri" pitchFamily="34" charset="0"/>
                <a:cs typeface="Times New Roman" pitchFamily="18" charset="0"/>
              </a:rPr>
              <a:t>,    . – 1зв. диск.</a:t>
            </a:r>
            <a:endParaRPr kumimoji="0" lang="ru-RU" sz="900" b="1" i="0" u="none" strike="noStrike" cap="none" normalizeH="0" baseline="0" dirty="0" smtClean="0">
              <a:ln>
                <a:noFill/>
              </a:ln>
              <a:solidFill>
                <a:schemeClr val="bg2">
                  <a:lumMod val="10000"/>
                </a:schemeClr>
              </a:solidFill>
              <a:effectLst/>
              <a:latin typeface="Arial" pitchFamily="34" charset="0"/>
            </a:endParaRPr>
          </a:p>
        </p:txBody>
      </p:sp>
    </p:spTree>
    <p:extLst>
      <p:ext uri="{BB962C8B-B14F-4D97-AF65-F5344CB8AC3E}">
        <p14:creationId xmlns:p14="http://schemas.microsoft.com/office/powerpoint/2010/main" val="36065813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edge">
                                      <p:cBhvr>
                                        <p:cTn id="7" dur="2000"/>
                                        <p:tgtEl>
                                          <p:spTgt spid="1026"/>
                                        </p:tgtEl>
                                      </p:cBhvr>
                                    </p:animEffect>
                                  </p:childTnLst>
                                </p:cTn>
                              </p:par>
                            </p:childTnLst>
                          </p:cTn>
                        </p:par>
                        <p:par>
                          <p:cTn id="8" fill="hold">
                            <p:stCondLst>
                              <p:cond delay="2000"/>
                            </p:stCondLst>
                            <p:childTnLst>
                              <p:par>
                                <p:cTn id="9" presetID="18" presetClass="entr" presetSubtype="12" fill="hold" grpId="0" nodeType="afterEffect">
                                  <p:stCondLst>
                                    <p:cond delay="0"/>
                                  </p:stCondLst>
                                  <p:childTnLst>
                                    <p:set>
                                      <p:cBhvr>
                                        <p:cTn id="10" dur="1" fill="hold">
                                          <p:stCondLst>
                                            <p:cond delay="0"/>
                                          </p:stCondLst>
                                        </p:cTn>
                                        <p:tgtEl>
                                          <p:spTgt spid="22529"/>
                                        </p:tgtEl>
                                        <p:attrNameLst>
                                          <p:attrName>style.visibility</p:attrName>
                                        </p:attrNameLst>
                                      </p:cBhvr>
                                      <p:to>
                                        <p:strVal val="visible"/>
                                      </p:to>
                                    </p:set>
                                    <p:animEffect transition="in" filter="strips(downLeft)">
                                      <p:cBhvr>
                                        <p:cTn id="11" dur="1000"/>
                                        <p:tgtEl>
                                          <p:spTgt spid="22529"/>
                                        </p:tgtEl>
                                      </p:cBhvr>
                                    </p:animEffect>
                                  </p:childTnLst>
                                </p:cTn>
                              </p:par>
                            </p:childTnLst>
                          </p:cTn>
                        </p:par>
                        <p:par>
                          <p:cTn id="12" fill="hold">
                            <p:stCondLst>
                              <p:cond delay="3000"/>
                            </p:stCondLst>
                            <p:childTnLst>
                              <p:par>
                                <p:cTn id="13" presetID="20" presetClass="entr" presetSubtype="0" fill="hold" nodeType="afterEffect">
                                  <p:stCondLst>
                                    <p:cond delay="0"/>
                                  </p:stCondLst>
                                  <p:childTnLst>
                                    <p:set>
                                      <p:cBhvr>
                                        <p:cTn id="14" dur="1" fill="hold">
                                          <p:stCondLst>
                                            <p:cond delay="0"/>
                                          </p:stCondLst>
                                        </p:cTn>
                                        <p:tgtEl>
                                          <p:spTgt spid="15362"/>
                                        </p:tgtEl>
                                        <p:attrNameLst>
                                          <p:attrName>style.visibility</p:attrName>
                                        </p:attrNameLst>
                                      </p:cBhvr>
                                      <p:to>
                                        <p:strVal val="visible"/>
                                      </p:to>
                                    </p:set>
                                    <p:animEffect transition="in" filter="wedge">
                                      <p:cBhvr>
                                        <p:cTn id="15" dur="2000"/>
                                        <p:tgtEl>
                                          <p:spTgt spid="15362"/>
                                        </p:tgtEl>
                                      </p:cBhvr>
                                    </p:animEffect>
                                  </p:childTnLst>
                                </p:cTn>
                              </p:par>
                            </p:childTnLst>
                          </p:cTn>
                        </p:par>
                        <p:par>
                          <p:cTn id="16" fill="hold">
                            <p:stCondLst>
                              <p:cond delay="5000"/>
                            </p:stCondLst>
                            <p:childTnLst>
                              <p:par>
                                <p:cTn id="17" presetID="9" presetClass="entr" presetSubtype="0" fill="hold" nodeType="afterEffect">
                                  <p:stCondLst>
                                    <p:cond delay="0"/>
                                  </p:stCondLst>
                                  <p:childTnLst>
                                    <p:set>
                                      <p:cBhvr>
                                        <p:cTn id="18" dur="1" fill="hold">
                                          <p:stCondLst>
                                            <p:cond delay="0"/>
                                          </p:stCondLst>
                                        </p:cTn>
                                        <p:tgtEl>
                                          <p:spTgt spid="15361"/>
                                        </p:tgtEl>
                                        <p:attrNameLst>
                                          <p:attrName>style.visibility</p:attrName>
                                        </p:attrNameLst>
                                      </p:cBhvr>
                                      <p:to>
                                        <p:strVal val="visible"/>
                                      </p:to>
                                    </p:set>
                                    <p:animEffect transition="in" filter="dissolve">
                                      <p:cBhvr>
                                        <p:cTn id="19" dur="1000"/>
                                        <p:tgtEl>
                                          <p:spTgt spid="15361"/>
                                        </p:tgtEl>
                                      </p:cBhvr>
                                    </p:animEffect>
                                  </p:childTnLst>
                                </p:cTn>
                              </p:par>
                            </p:childTnLst>
                          </p:cTn>
                        </p:par>
                        <p:par>
                          <p:cTn id="20" fill="hold">
                            <p:stCondLst>
                              <p:cond delay="6000"/>
                            </p:stCondLst>
                            <p:childTnLst>
                              <p:par>
                                <p:cTn id="21" presetID="18" presetClass="entr" presetSubtype="12" fill="hold" grpId="0" nodeType="afterEffect">
                                  <p:stCondLst>
                                    <p:cond delay="0"/>
                                  </p:stCondLst>
                                  <p:childTnLst>
                                    <p:set>
                                      <p:cBhvr>
                                        <p:cTn id="22" dur="1" fill="hold">
                                          <p:stCondLst>
                                            <p:cond delay="0"/>
                                          </p:stCondLst>
                                        </p:cTn>
                                        <p:tgtEl>
                                          <p:spTgt spid="22530"/>
                                        </p:tgtEl>
                                        <p:attrNameLst>
                                          <p:attrName>style.visibility</p:attrName>
                                        </p:attrNameLst>
                                      </p:cBhvr>
                                      <p:to>
                                        <p:strVal val="visible"/>
                                      </p:to>
                                    </p:set>
                                    <p:animEffect transition="in" filter="strips(downLeft)">
                                      <p:cBhvr>
                                        <p:cTn id="23" dur="1000"/>
                                        <p:tgtEl>
                                          <p:spTgt spid="2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9" grpId="0"/>
      <p:bldP spid="2253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1234\Desktop\фоны для презентаций\anywalls_com-849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
            <a:ext cx="9144000" cy="6857999"/>
          </a:xfrm>
          <a:prstGeom prst="rect">
            <a:avLst/>
          </a:prstGeom>
          <a:solidFill>
            <a:srgbClr val="FFFFFF">
              <a:shade val="85000"/>
            </a:srgbClr>
          </a:solidFill>
          <a:ln>
            <a:noFill/>
          </a:ln>
          <a:effectLst>
            <a:reflection blurRad="12700" stA="38000" endPos="28000" dist="5000" dir="5400000" sy="-100000" algn="bl" rotWithShape="0"/>
          </a:effectLst>
          <a:extLst/>
        </p:spPr>
      </p:pic>
      <p:pic>
        <p:nvPicPr>
          <p:cNvPr id="1030" name="Picture 6" descr="http://img.tourister.ru/files/2/9/1/6/7/8/7/clones/650_650_fixed.jpg">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00430" y="428604"/>
            <a:ext cx="1579417" cy="129446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
        <p:nvSpPr>
          <p:cNvPr id="6" name="Скругленный прямоугольник 5"/>
          <p:cNvSpPr/>
          <p:nvPr/>
        </p:nvSpPr>
        <p:spPr>
          <a:xfrm>
            <a:off x="214282" y="214290"/>
            <a:ext cx="2714644" cy="3429024"/>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600"/>
              </a:lnSpc>
            </a:pPr>
            <a:r>
              <a:rPr lang="ru-RU" sz="1400" b="1" dirty="0" smtClean="0">
                <a:solidFill>
                  <a:srgbClr val="FF0000"/>
                </a:solidFill>
                <a:latin typeface="FlowerC" pitchFamily="18" charset="0"/>
                <a:ea typeface="Times New Roman"/>
              </a:rPr>
              <a:t>«Сказки Венского леса»...………  </a:t>
            </a:r>
            <a:r>
              <a:rPr lang="ru-RU" sz="1400" b="1" dirty="0">
                <a:solidFill>
                  <a:schemeClr val="tx2">
                    <a:lumMod val="75000"/>
                  </a:schemeClr>
                </a:solidFill>
                <a:latin typeface="FlowerC" pitchFamily="18" charset="0"/>
                <a:ea typeface="Times New Roman"/>
              </a:rPr>
              <a:t>Какое поэтическое, полное романтики </a:t>
            </a:r>
            <a:r>
              <a:rPr lang="ru-RU" sz="1400" b="1" dirty="0" smtClean="0">
                <a:solidFill>
                  <a:schemeClr val="tx2">
                    <a:lumMod val="75000"/>
                  </a:schemeClr>
                </a:solidFill>
                <a:latin typeface="FlowerC" pitchFamily="18" charset="0"/>
                <a:ea typeface="Times New Roman"/>
              </a:rPr>
              <a:t>название!  </a:t>
            </a:r>
            <a:r>
              <a:rPr lang="ru-RU" sz="1400" b="1" dirty="0">
                <a:solidFill>
                  <a:schemeClr val="tx2">
                    <a:lumMod val="75000"/>
                  </a:schemeClr>
                </a:solidFill>
                <a:latin typeface="FlowerC" pitchFamily="18" charset="0"/>
                <a:ea typeface="Times New Roman"/>
              </a:rPr>
              <a:t>Венцы любят этот лес. Здесь живописные группы деревьев и кустов, изумрудные поляны и лужайки, на которых пасутся стада животных, здесь поют птицы, а порою мелькнет на лесной тропинке силуэт охотника на лошади, трубящего в свой </a:t>
            </a:r>
            <a:r>
              <a:rPr lang="ru-RU" sz="1400" b="1" dirty="0" smtClean="0">
                <a:solidFill>
                  <a:schemeClr val="tx2">
                    <a:lumMod val="75000"/>
                  </a:schemeClr>
                </a:solidFill>
                <a:latin typeface="FlowerC" pitchFamily="18" charset="0"/>
                <a:ea typeface="Times New Roman"/>
              </a:rPr>
              <a:t>рог. </a:t>
            </a:r>
            <a:r>
              <a:rPr lang="ru-RU" sz="1400" b="1" dirty="0" smtClean="0">
                <a:latin typeface="FlowerC" pitchFamily="18" charset="0"/>
                <a:ea typeface="Times New Roman"/>
              </a:rPr>
              <a:t>. </a:t>
            </a:r>
            <a:endParaRPr lang="ru-RU" sz="1400" b="1" dirty="0">
              <a:latin typeface="FlowerC" pitchFamily="18" charset="0"/>
            </a:endParaRPr>
          </a:p>
        </p:txBody>
      </p:sp>
      <p:sp>
        <p:nvSpPr>
          <p:cNvPr id="7" name="Скругленный прямоугольник 6"/>
          <p:cNvSpPr/>
          <p:nvPr/>
        </p:nvSpPr>
        <p:spPr>
          <a:xfrm>
            <a:off x="5572132" y="214290"/>
            <a:ext cx="3071834" cy="3500462"/>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ts val="1600"/>
              </a:lnSpc>
              <a:spcAft>
                <a:spcPts val="0"/>
              </a:spcAft>
            </a:pPr>
            <a:r>
              <a:rPr lang="ru-RU" sz="1400" b="1" dirty="0" smtClean="0">
                <a:solidFill>
                  <a:schemeClr val="tx2">
                    <a:lumMod val="75000"/>
                  </a:schemeClr>
                </a:solidFill>
                <a:latin typeface="FlowerC" pitchFamily="18" charset="0"/>
                <a:ea typeface="Times New Roman"/>
              </a:rPr>
              <a:t>     </a:t>
            </a:r>
            <a:endParaRPr lang="ru-RU" sz="100" b="1" dirty="0" smtClean="0">
              <a:solidFill>
                <a:schemeClr val="tx2">
                  <a:lumMod val="75000"/>
                </a:schemeClr>
              </a:solidFill>
              <a:latin typeface="FlowerC" pitchFamily="18" charset="0"/>
              <a:ea typeface="Times New Roman"/>
            </a:endParaRPr>
          </a:p>
          <a:p>
            <a:pPr algn="just">
              <a:lnSpc>
                <a:spcPts val="1600"/>
              </a:lnSpc>
              <a:spcAft>
                <a:spcPts val="0"/>
              </a:spcAft>
            </a:pPr>
            <a:r>
              <a:rPr lang="ru-RU" sz="100" b="1" dirty="0" smtClean="0">
                <a:solidFill>
                  <a:schemeClr val="tx2">
                    <a:lumMod val="75000"/>
                  </a:schemeClr>
                </a:solidFill>
                <a:latin typeface="FlowerC" pitchFamily="18" charset="0"/>
                <a:ea typeface="Times New Roman"/>
              </a:rPr>
              <a:t>                                   </a:t>
            </a:r>
            <a:r>
              <a:rPr lang="ru-RU" sz="1400" b="1" dirty="0" smtClean="0">
                <a:solidFill>
                  <a:schemeClr val="tx2">
                    <a:lumMod val="75000"/>
                  </a:schemeClr>
                </a:solidFill>
                <a:latin typeface="FlowerC" pitchFamily="18" charset="0"/>
                <a:ea typeface="Times New Roman"/>
              </a:rPr>
              <a:t>«</a:t>
            </a:r>
            <a:r>
              <a:rPr lang="ru-RU" sz="1400" b="1" dirty="0">
                <a:solidFill>
                  <a:schemeClr val="tx2">
                    <a:lumMod val="75000"/>
                  </a:schemeClr>
                </a:solidFill>
                <a:latin typeface="FlowerC" pitchFamily="18" charset="0"/>
                <a:ea typeface="Times New Roman"/>
              </a:rPr>
              <a:t>Народные гулянья в Венском </a:t>
            </a:r>
            <a:r>
              <a:rPr lang="ru-RU" sz="1400" b="1" dirty="0" smtClean="0">
                <a:solidFill>
                  <a:schemeClr val="tx2">
                    <a:lumMod val="75000"/>
                  </a:schemeClr>
                </a:solidFill>
                <a:latin typeface="FlowerC" pitchFamily="18" charset="0"/>
                <a:ea typeface="Times New Roman"/>
              </a:rPr>
              <a:t>лесу отличаются </a:t>
            </a:r>
            <a:r>
              <a:rPr lang="ru-RU" sz="1400" b="1" dirty="0">
                <a:solidFill>
                  <a:schemeClr val="tx2">
                    <a:lumMod val="75000"/>
                  </a:schemeClr>
                </a:solidFill>
                <a:latin typeface="FlowerC" pitchFamily="18" charset="0"/>
                <a:ea typeface="Times New Roman"/>
              </a:rPr>
              <a:t>непринужденностью и весельем, здесь играют танцевальную </a:t>
            </a:r>
            <a:r>
              <a:rPr lang="ru-RU" sz="1400" b="1" dirty="0" smtClean="0">
                <a:solidFill>
                  <a:schemeClr val="tx2">
                    <a:lumMod val="75000"/>
                  </a:schemeClr>
                </a:solidFill>
                <a:latin typeface="FlowerC" pitchFamily="18" charset="0"/>
                <a:ea typeface="Times New Roman"/>
              </a:rPr>
              <a:t>музыку». </a:t>
            </a:r>
            <a:r>
              <a:rPr lang="ru-RU" sz="1400" b="1" dirty="0">
                <a:solidFill>
                  <a:schemeClr val="tx2">
                    <a:lumMod val="75000"/>
                  </a:schemeClr>
                </a:solidFill>
                <a:latin typeface="FlowerC" pitchFamily="18" charset="0"/>
                <a:ea typeface="Times New Roman"/>
              </a:rPr>
              <a:t>Именно такое живописное  полотно и нарисовал Штраус в вальсе.  Вступление рисует пейзаж Венского леса, где слышны кличи охотничьих рогов, пастушеские </a:t>
            </a:r>
            <a:r>
              <a:rPr lang="ru-RU" sz="1400" b="1" dirty="0" err="1">
                <a:solidFill>
                  <a:schemeClr val="tx2">
                    <a:lumMod val="75000"/>
                  </a:schemeClr>
                </a:solidFill>
                <a:latin typeface="FlowerC" pitchFamily="18" charset="0"/>
                <a:ea typeface="Times New Roman"/>
              </a:rPr>
              <a:t>свирельки</a:t>
            </a:r>
            <a:r>
              <a:rPr lang="ru-RU" sz="1400" b="1" dirty="0">
                <a:solidFill>
                  <a:schemeClr val="tx2">
                    <a:lumMod val="75000"/>
                  </a:schemeClr>
                </a:solidFill>
                <a:latin typeface="FlowerC" pitchFamily="18" charset="0"/>
                <a:ea typeface="Times New Roman"/>
              </a:rPr>
              <a:t>,</a:t>
            </a:r>
            <a:r>
              <a:rPr lang="ru-RU" sz="1400" b="1" dirty="0">
                <a:solidFill>
                  <a:schemeClr val="tx2"/>
                </a:solidFill>
                <a:latin typeface="FlowerC" pitchFamily="18" charset="0"/>
                <a:ea typeface="Times New Roman"/>
              </a:rPr>
              <a:t> </a:t>
            </a:r>
            <a:r>
              <a:rPr lang="ru-RU" sz="1400" b="1" dirty="0">
                <a:solidFill>
                  <a:schemeClr val="tx2">
                    <a:lumMod val="75000"/>
                  </a:schemeClr>
                </a:solidFill>
                <a:latin typeface="FlowerC" pitchFamily="18" charset="0"/>
                <a:ea typeface="Times New Roman"/>
              </a:rPr>
              <a:t>пение птиц. В эту симфонию звуков природы врываются мелодии вальса, праздничного веселья.</a:t>
            </a:r>
          </a:p>
          <a:p>
            <a:pPr marL="114300" algn="just">
              <a:lnSpc>
                <a:spcPts val="1600"/>
              </a:lnSpc>
              <a:spcAft>
                <a:spcPts val="0"/>
              </a:spcAft>
            </a:pPr>
            <a:r>
              <a:rPr lang="ru-RU" sz="1400" b="1" dirty="0">
                <a:solidFill>
                  <a:schemeClr val="tx2">
                    <a:lumMod val="75000"/>
                  </a:schemeClr>
                </a:solidFill>
                <a:latin typeface="Gabriola" pitchFamily="82" charset="0"/>
                <a:ea typeface="Times New Roman"/>
              </a:rPr>
              <a:t> </a:t>
            </a:r>
            <a:endParaRPr lang="ru-RU" sz="1400" b="1" dirty="0">
              <a:solidFill>
                <a:schemeClr val="tx2">
                  <a:lumMod val="75000"/>
                </a:schemeClr>
              </a:solidFill>
              <a:effectLst/>
              <a:latin typeface="Gabriola" pitchFamily="82" charset="0"/>
              <a:ea typeface="Times New Roman"/>
            </a:endParaRPr>
          </a:p>
        </p:txBody>
      </p:sp>
      <p:pic>
        <p:nvPicPr>
          <p:cNvPr id="1035" name="Picture 11" descr="C:\Users\1234\Desktop\tx8KbOzmZ.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21181759">
            <a:off x="3418845" y="1974138"/>
            <a:ext cx="1790496" cy="135991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pic>
        <p:nvPicPr>
          <p:cNvPr id="1036" name="Picture 12" descr="C:\Users\1234\Desktop\16761__11052008221506.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rot="21199715">
            <a:off x="357158" y="4286256"/>
            <a:ext cx="1854918" cy="139710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pic>
        <p:nvPicPr>
          <p:cNvPr id="1037" name="Picture 13" descr="C:\Users\1234\Desktop\20618.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rot="452877">
            <a:off x="6715140" y="4214818"/>
            <a:ext cx="1756747" cy="142682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pic>
        <p:nvPicPr>
          <p:cNvPr id="2050" name="Picture 2" descr="O:\Кармазина Л.И\2.jpg"/>
          <p:cNvPicPr>
            <a:picLocks noGrp="1" noChangeAspect="1" noChangeArrowheads="1"/>
          </p:cNvPicPr>
          <p:nvPr>
            <p:ph sz="half" idx="4294967295"/>
          </p:nvPr>
        </p:nvPicPr>
        <p:blipFill>
          <a:blip r:embed="rId8" cstate="email">
            <a:duotone>
              <a:prstClr val="black"/>
              <a:schemeClr val="accent3">
                <a:tint val="45000"/>
                <a:satMod val="400000"/>
              </a:schemeClr>
            </a:duotone>
            <a:extLst>
              <a:ext uri="{28A0092B-C50C-407E-A947-70E740481C1C}">
                <a14:useLocalDpi xmlns:a14="http://schemas.microsoft.com/office/drawing/2010/main"/>
              </a:ext>
            </a:extLst>
          </a:blip>
          <a:stretch>
            <a:fillRect/>
          </a:stretch>
        </p:blipFill>
        <p:spPr bwMode="auto">
          <a:xfrm rot="21232141">
            <a:off x="2681891" y="3717298"/>
            <a:ext cx="1500198" cy="2143140"/>
          </a:xfrm>
          <a:prstGeom prst="rect">
            <a:avLst/>
          </a:prstGeom>
          <a:noFill/>
          <a:ln>
            <a:solidFill>
              <a:schemeClr val="accent3">
                <a:lumMod val="50000"/>
              </a:schemeClr>
            </a:solidFill>
          </a:ln>
          <a:effectLst>
            <a:outerShdw blurRad="50800" dist="38100" dir="10800000" algn="r" rotWithShape="0">
              <a:prstClr val="black">
                <a:alpha val="40000"/>
              </a:prstClr>
            </a:outerShdw>
          </a:effectLst>
        </p:spPr>
      </p:pic>
      <p:pic>
        <p:nvPicPr>
          <p:cNvPr id="2051" name="Picture 3" descr="O:\Кармазина Л.И\1.jpg"/>
          <p:cNvPicPr>
            <a:picLocks noGrp="1" noChangeAspect="1" noChangeArrowheads="1"/>
          </p:cNvPicPr>
          <p:nvPr>
            <p:ph sz="half" idx="4294967295"/>
          </p:nvPr>
        </p:nvPicPr>
        <p:blipFill>
          <a:blip r:embed="rId9" cstate="email">
            <a:duotone>
              <a:prstClr val="black"/>
              <a:schemeClr val="accent5">
                <a:tint val="45000"/>
                <a:satMod val="400000"/>
              </a:schemeClr>
            </a:duotone>
            <a:extLst>
              <a:ext uri="{28A0092B-C50C-407E-A947-70E740481C1C}">
                <a14:useLocalDpi xmlns:a14="http://schemas.microsoft.com/office/drawing/2010/main"/>
              </a:ext>
            </a:extLst>
          </a:blip>
          <a:srcRect/>
          <a:stretch>
            <a:fillRect/>
          </a:stretch>
        </p:blipFill>
        <p:spPr bwMode="auto">
          <a:xfrm rot="208191">
            <a:off x="4704722" y="3759367"/>
            <a:ext cx="1537069" cy="2071702"/>
          </a:xfrm>
          <a:prstGeom prst="rect">
            <a:avLst/>
          </a:prstGeom>
          <a:noFill/>
          <a:ln>
            <a:solidFill>
              <a:schemeClr val="tx2">
                <a:lumMod val="50000"/>
              </a:schemeClr>
            </a:solidFill>
          </a:ln>
          <a:effectLst>
            <a:outerShdw blurRad="50800" dist="38100" dir="10800000" algn="r" rotWithShape="0">
              <a:prstClr val="black">
                <a:alpha val="40000"/>
              </a:prstClr>
            </a:outerShdw>
          </a:effectLst>
        </p:spPr>
      </p:pic>
      <p:sp>
        <p:nvSpPr>
          <p:cNvPr id="20482" name="Rectangle 2"/>
          <p:cNvSpPr>
            <a:spLocks noChangeArrowheads="1"/>
          </p:cNvSpPr>
          <p:nvPr/>
        </p:nvSpPr>
        <p:spPr bwMode="auto">
          <a:xfrm rot="10800000" flipV="1">
            <a:off x="1571604" y="5998633"/>
            <a:ext cx="2643206"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ru-RU" sz="900" b="1" i="0" u="none" strike="noStrike" cap="none" normalizeH="0" baseline="0" dirty="0" smtClean="0">
                <a:ln>
                  <a:noFill/>
                </a:ln>
                <a:solidFill>
                  <a:schemeClr val="tx2">
                    <a:lumMod val="50000"/>
                  </a:schemeClr>
                </a:solidFill>
                <a:effectLst/>
                <a:latin typeface="Times New Roman" pitchFamily="18" charset="0"/>
                <a:ea typeface="Calibri" pitchFamily="34" charset="0"/>
                <a:cs typeface="Times New Roman" pitchFamily="18" charset="0"/>
              </a:rPr>
              <a:t>     Штраус, И. Сказки венского леса  [Ноты] : избранные вальсы для высокого голоса в сопровождении фортепиано.   –  М. : Музыка, 1982. – 55с</a:t>
            </a:r>
            <a:r>
              <a:rPr kumimoji="0" lang="ru-RU" sz="9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900" b="1" i="0" u="none" strike="noStrike" cap="none" normalizeH="0" baseline="0" dirty="0" smtClean="0">
              <a:ln>
                <a:noFill/>
              </a:ln>
              <a:solidFill>
                <a:schemeClr val="tx1"/>
              </a:solidFill>
              <a:effectLst/>
              <a:latin typeface="Arial" pitchFamily="34" charset="0"/>
            </a:endParaRPr>
          </a:p>
        </p:txBody>
      </p:sp>
      <p:sp>
        <p:nvSpPr>
          <p:cNvPr id="20483" name="Rectangle 3"/>
          <p:cNvSpPr>
            <a:spLocks noChangeArrowheads="1"/>
          </p:cNvSpPr>
          <p:nvPr/>
        </p:nvSpPr>
        <p:spPr bwMode="auto">
          <a:xfrm>
            <a:off x="4429124" y="6000768"/>
            <a:ext cx="3143272" cy="5078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ru-RU" sz="900" b="1" i="0" u="none" strike="noStrike" cap="none" normalizeH="0" baseline="0" dirty="0" smtClean="0">
                <a:ln>
                  <a:noFill/>
                </a:ln>
                <a:solidFill>
                  <a:schemeClr val="tx2">
                    <a:lumMod val="50000"/>
                  </a:schemeClr>
                </a:solidFill>
                <a:effectLst/>
                <a:latin typeface="Times New Roman" pitchFamily="18" charset="0"/>
                <a:ea typeface="Calibri" pitchFamily="34" charset="0"/>
                <a:cs typeface="Times New Roman" pitchFamily="18" charset="0"/>
              </a:rPr>
              <a:t>   Штраус, И. Вальсы [Ноты] : </a:t>
            </a:r>
            <a:r>
              <a:rPr kumimoji="0" lang="ru-RU" sz="900" b="1" i="0" u="none" strike="noStrike" cap="none" normalizeH="0" baseline="0" dirty="0" err="1" smtClean="0">
                <a:ln>
                  <a:noFill/>
                </a:ln>
                <a:solidFill>
                  <a:schemeClr val="tx2">
                    <a:lumMod val="50000"/>
                  </a:schemeClr>
                </a:solidFill>
                <a:effectLst/>
                <a:latin typeface="Times New Roman" pitchFamily="18" charset="0"/>
                <a:ea typeface="Calibri" pitchFamily="34" charset="0"/>
                <a:cs typeface="Times New Roman" pitchFamily="18" charset="0"/>
              </a:rPr>
              <a:t>перелож</a:t>
            </a:r>
            <a:r>
              <a:rPr kumimoji="0" lang="ru-RU" sz="900" b="1" i="0" u="none" strike="noStrike" cap="none" normalizeH="0" baseline="0" dirty="0" smtClean="0">
                <a:ln>
                  <a:noFill/>
                </a:ln>
                <a:solidFill>
                  <a:schemeClr val="tx2">
                    <a:lumMod val="50000"/>
                  </a:schemeClr>
                </a:solidFill>
                <a:effectLst/>
                <a:latin typeface="Times New Roman" pitchFamily="18" charset="0"/>
                <a:ea typeface="Calibri" pitchFamily="34" charset="0"/>
                <a:cs typeface="Times New Roman" pitchFamily="18" charset="0"/>
              </a:rPr>
              <a:t>. для </a:t>
            </a:r>
            <a:r>
              <a:rPr kumimoji="0" lang="ru-RU" sz="900" b="1" i="0" u="none" strike="noStrike" cap="none" normalizeH="0" baseline="0" dirty="0" err="1" smtClean="0">
                <a:ln>
                  <a:noFill/>
                </a:ln>
                <a:solidFill>
                  <a:schemeClr val="tx2">
                    <a:lumMod val="50000"/>
                  </a:schemeClr>
                </a:solidFill>
                <a:effectLst/>
                <a:latin typeface="Times New Roman" pitchFamily="18" charset="0"/>
                <a:ea typeface="Calibri" pitchFamily="34" charset="0"/>
                <a:cs typeface="Times New Roman" pitchFamily="18" charset="0"/>
              </a:rPr>
              <a:t>фп</a:t>
            </a:r>
            <a:r>
              <a:rPr kumimoji="0" lang="ru-RU" sz="900" b="1" i="0" u="none" strike="noStrike" cap="none" normalizeH="0" baseline="0" dirty="0" smtClean="0">
                <a:ln>
                  <a:noFill/>
                </a:ln>
                <a:solidFill>
                  <a:schemeClr val="tx2">
                    <a:lumMod val="50000"/>
                  </a:schemeClr>
                </a:solidFill>
                <a:effectLst/>
                <a:latin typeface="Times New Roman" pitchFamily="18" charset="0"/>
                <a:ea typeface="Calibri" pitchFamily="34" charset="0"/>
                <a:cs typeface="Times New Roman" pitchFamily="18" charset="0"/>
              </a:rPr>
              <a:t>.  /  сост. Э. Корсакова  ;  ред. Н. </a:t>
            </a:r>
            <a:r>
              <a:rPr kumimoji="0" lang="ru-RU" sz="900" b="1" i="0" u="none" strike="noStrike" cap="none" normalizeH="0" baseline="0" dirty="0" err="1" smtClean="0">
                <a:ln>
                  <a:noFill/>
                </a:ln>
                <a:solidFill>
                  <a:schemeClr val="tx2">
                    <a:lumMod val="50000"/>
                  </a:schemeClr>
                </a:solidFill>
                <a:effectLst/>
                <a:latin typeface="Times New Roman" pitchFamily="18" charset="0"/>
                <a:ea typeface="Calibri" pitchFamily="34" charset="0"/>
                <a:cs typeface="Times New Roman" pitchFamily="18" charset="0"/>
              </a:rPr>
              <a:t>Полынский</a:t>
            </a:r>
            <a:r>
              <a:rPr kumimoji="0" lang="ru-RU" sz="900" b="1" i="0" u="none" strike="noStrike" cap="none" normalizeH="0" baseline="0" dirty="0" smtClean="0">
                <a:ln>
                  <a:noFill/>
                </a:ln>
                <a:solidFill>
                  <a:schemeClr val="tx2">
                    <a:lumMod val="50000"/>
                  </a:schemeClr>
                </a:solidFill>
                <a:effectLst/>
                <a:latin typeface="Times New Roman" pitchFamily="18" charset="0"/>
                <a:ea typeface="Calibri" pitchFamily="34" charset="0"/>
                <a:cs typeface="Times New Roman" pitchFamily="18" charset="0"/>
              </a:rPr>
              <a:t>]. – М. : Музыка, 1987. -  63с.</a:t>
            </a:r>
            <a:endParaRPr kumimoji="0" lang="ru-RU" sz="900" b="1" i="0" u="none" strike="noStrike" cap="none" normalizeH="0" baseline="0" dirty="0" smtClean="0">
              <a:ln>
                <a:noFill/>
              </a:ln>
              <a:solidFill>
                <a:schemeClr val="tx2">
                  <a:lumMod val="50000"/>
                </a:schemeClr>
              </a:solidFill>
              <a:effectLst/>
              <a:latin typeface="Arial" pitchFamily="34" charset="0"/>
            </a:endParaRPr>
          </a:p>
        </p:txBody>
      </p:sp>
      <p:sp>
        <p:nvSpPr>
          <p:cNvPr id="15" name="TextBox 14"/>
          <p:cNvSpPr txBox="1"/>
          <p:nvPr/>
        </p:nvSpPr>
        <p:spPr>
          <a:xfrm>
            <a:off x="4500562" y="6429396"/>
            <a:ext cx="4643438" cy="369332"/>
          </a:xfrm>
          <a:prstGeom prst="rect">
            <a:avLst/>
          </a:prstGeom>
          <a:noFill/>
        </p:spPr>
        <p:txBody>
          <a:bodyPr wrap="square" rtlCol="0">
            <a:spAutoFit/>
          </a:bodyPr>
          <a:lstStyle/>
          <a:p>
            <a:r>
              <a:rPr lang="ru-RU" b="1" dirty="0" smtClean="0">
                <a:latin typeface="Times New Roman" pitchFamily="18" charset="0"/>
                <a:cs typeface="Times New Roman" pitchFamily="18" charset="0"/>
                <a:hlinkClick r:id="rId10"/>
              </a:rPr>
              <a:t>Слушать вальс «Сказки Венского леса»</a:t>
            </a:r>
            <a:endParaRPr lang="ru-RU" b="1" dirty="0">
              <a:latin typeface="Times New Roman" pitchFamily="18" charset="0"/>
              <a:cs typeface="Times New Roman" pitchFamily="18" charset="0"/>
            </a:endParaRPr>
          </a:p>
        </p:txBody>
      </p:sp>
    </p:spTree>
    <p:extLst>
      <p:ext uri="{BB962C8B-B14F-4D97-AF65-F5344CB8AC3E}">
        <p14:creationId xmlns:p14="http://schemas.microsoft.com/office/powerpoint/2010/main" val="103222828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down)">
                                      <p:cBhvr>
                                        <p:cTn id="7" dur="1000"/>
                                        <p:tgtEl>
                                          <p:spTgt spid="205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0482"/>
                                        </p:tgtEl>
                                        <p:attrNameLst>
                                          <p:attrName>style.visibility</p:attrName>
                                        </p:attrNameLst>
                                      </p:cBhvr>
                                      <p:to>
                                        <p:strVal val="visible"/>
                                      </p:to>
                                    </p:set>
                                    <p:animEffect transition="in" filter="randombar(horizontal)">
                                      <p:cBhvr>
                                        <p:cTn id="11" dur="1000"/>
                                        <p:tgtEl>
                                          <p:spTgt spid="20482"/>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051"/>
                                        </p:tgtEl>
                                        <p:attrNameLst>
                                          <p:attrName>style.visibility</p:attrName>
                                        </p:attrNameLst>
                                      </p:cBhvr>
                                      <p:to>
                                        <p:strVal val="visible"/>
                                      </p:to>
                                    </p:set>
                                    <p:animEffect transition="in" filter="wipe(down)">
                                      <p:cBhvr>
                                        <p:cTn id="15" dur="1000"/>
                                        <p:tgtEl>
                                          <p:spTgt spid="2051"/>
                                        </p:tgtEl>
                                      </p:cBhvr>
                                    </p:animEffect>
                                  </p:childTnLst>
                                </p:cTn>
                              </p:par>
                            </p:childTnLst>
                          </p:cTn>
                        </p:par>
                        <p:par>
                          <p:cTn id="16" fill="hold">
                            <p:stCondLst>
                              <p:cond delay="3000"/>
                            </p:stCondLst>
                            <p:childTnLst>
                              <p:par>
                                <p:cTn id="17" presetID="14" presetClass="entr" presetSubtype="10" fill="hold" grpId="0" nodeType="afterEffect">
                                  <p:stCondLst>
                                    <p:cond delay="0"/>
                                  </p:stCondLst>
                                  <p:childTnLst>
                                    <p:set>
                                      <p:cBhvr>
                                        <p:cTn id="18" dur="1" fill="hold">
                                          <p:stCondLst>
                                            <p:cond delay="0"/>
                                          </p:stCondLst>
                                        </p:cTn>
                                        <p:tgtEl>
                                          <p:spTgt spid="20483"/>
                                        </p:tgtEl>
                                        <p:attrNameLst>
                                          <p:attrName>style.visibility</p:attrName>
                                        </p:attrNameLst>
                                      </p:cBhvr>
                                      <p:to>
                                        <p:strVal val="visible"/>
                                      </p:to>
                                    </p:set>
                                    <p:animEffect transition="in" filter="randombar(horizontal)">
                                      <p:cBhvr>
                                        <p:cTn id="19" dur="1000"/>
                                        <p:tgtEl>
                                          <p:spTgt spid="20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2048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11.Разное по отделу\фоны для презентаций\478431-177b91de8f4388f8.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2" name="Прямоугольник 1"/>
          <p:cNvSpPr/>
          <p:nvPr/>
        </p:nvSpPr>
        <p:spPr>
          <a:xfrm>
            <a:off x="755576" y="332656"/>
            <a:ext cx="7992888" cy="830997"/>
          </a:xfrm>
          <a:prstGeom prst="rect">
            <a:avLst/>
          </a:prstGeom>
        </p:spPr>
        <p:txBody>
          <a:bodyPr wrap="square">
            <a:spAutoFit/>
          </a:bodyPr>
          <a:lstStyle/>
          <a:p>
            <a:r>
              <a:rPr lang="ru-RU" sz="2400" b="1" dirty="0">
                <a:solidFill>
                  <a:srgbClr val="002060"/>
                </a:solidFill>
                <a:latin typeface="a_Romanus"/>
              </a:rPr>
              <a:t> </a:t>
            </a:r>
            <a:r>
              <a:rPr lang="ru-RU" sz="2400" b="1" dirty="0" smtClean="0">
                <a:solidFill>
                  <a:srgbClr val="002060"/>
                </a:solidFill>
                <a:latin typeface="a_Romanus"/>
              </a:rPr>
              <a:t>          </a:t>
            </a:r>
            <a:r>
              <a:rPr lang="ru-RU" sz="4800" b="1" dirty="0" smtClean="0">
                <a:solidFill>
                  <a:srgbClr val="FF0000"/>
                </a:solidFill>
                <a:latin typeface="a_Romanus"/>
              </a:rPr>
              <a:t>3</a:t>
            </a:r>
            <a:r>
              <a:rPr lang="ru-RU" sz="4800" b="1" dirty="0">
                <a:solidFill>
                  <a:srgbClr val="FF0000"/>
                </a:solidFill>
                <a:latin typeface="a_Romanus"/>
              </a:rPr>
              <a:t>. </a:t>
            </a:r>
            <a:r>
              <a:rPr lang="ru-RU" sz="4800" b="1" dirty="0" smtClean="0">
                <a:solidFill>
                  <a:srgbClr val="FF0000"/>
                </a:solidFill>
                <a:latin typeface="a_Romanus"/>
              </a:rPr>
              <a:t>Вальсы </a:t>
            </a:r>
            <a:r>
              <a:rPr lang="ru-RU" sz="4800" b="1" dirty="0">
                <a:solidFill>
                  <a:srgbClr val="FF0000"/>
                </a:solidFill>
                <a:latin typeface="a_Romanus"/>
              </a:rPr>
              <a:t>-</a:t>
            </a:r>
            <a:r>
              <a:rPr lang="ru-RU" sz="4800" b="1" dirty="0" smtClean="0">
                <a:solidFill>
                  <a:srgbClr val="FF0000"/>
                </a:solidFill>
                <a:latin typeface="a_Romanus"/>
              </a:rPr>
              <a:t> посвящения</a:t>
            </a:r>
            <a:endParaRPr lang="ru-RU" sz="4800" dirty="0">
              <a:solidFill>
                <a:srgbClr val="FF0000"/>
              </a:solidFill>
              <a:latin typeface="a_Romanus"/>
            </a:endParaRPr>
          </a:p>
        </p:txBody>
      </p:sp>
      <p:pic>
        <p:nvPicPr>
          <p:cNvPr id="2050" name="Picture 2" descr="C:\Users\1234\Desktop\картинки вальс\66842603_30b.gif"/>
          <p:cNvPicPr>
            <a:picLocks noChangeAspect="1" noChangeArrowheads="1" noCrop="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5984" y="1500174"/>
            <a:ext cx="4897573" cy="3548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403035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3630</TotalTime>
  <Words>4759</Words>
  <Application>Microsoft Office PowerPoint</Application>
  <PresentationFormat>Экран (4:3)</PresentationFormat>
  <Paragraphs>298</Paragraphs>
  <Slides>28</Slides>
  <Notes>5</Notes>
  <HiddenSlides>0</HiddenSlides>
  <MMClips>0</MMClips>
  <ScaleCrop>false</ScaleCrop>
  <HeadingPairs>
    <vt:vector size="4" baseType="variant">
      <vt:variant>
        <vt:lpstr>Тема</vt:lpstr>
      </vt:variant>
      <vt:variant>
        <vt:i4>1</vt:i4>
      </vt:variant>
      <vt:variant>
        <vt:lpstr>Заголовки слайдов</vt:lpstr>
      </vt:variant>
      <vt:variant>
        <vt:i4>28</vt:i4>
      </vt:variant>
    </vt:vector>
  </HeadingPairs>
  <TitlesOfParts>
    <vt:vector size="29" baseType="lpstr">
      <vt:lpstr>Тема Office</vt:lpstr>
      <vt:lpstr>5</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ТБС</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Кармазина</dc:creator>
  <cp:lastModifiedBy>надежда</cp:lastModifiedBy>
  <cp:revision>410</cp:revision>
  <dcterms:created xsi:type="dcterms:W3CDTF">2014-03-06T11:33:42Z</dcterms:created>
  <dcterms:modified xsi:type="dcterms:W3CDTF">2014-05-28T11:21:46Z</dcterms:modified>
</cp:coreProperties>
</file>